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76E003-8B0D-462D-8C6C-11B85EEB50F5}">
  <a:tblStyle styleId="{4076E003-8B0D-462D-8C6C-11B85EEB50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f42177b4d_2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7f42177b4d_2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7f42177b4d_2_2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question: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Pricing is always a controversial topic, designing an appropriate price is critical for your customers to actually take the offer.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though pricing is based on value created, value is not the value that sellers think it is supposed to be; </a:t>
            </a:r>
            <a:r>
              <a:rPr lang="zh-CN" sz="7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value that customers think it is supposed to be.</a:t>
            </a:r>
            <a:endParaRPr sz="7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Whereas, Customers think differently.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g17f42177b4d_2_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7f42177b4d_2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7f42177b4d_2_2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7f42177b4d_2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b="1"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Selected:</a:t>
            </a:r>
            <a:endParaRPr i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●"/>
            </a:pP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activity_hours_ch1 (Amount of time a user is willing to spend in game before ch1)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●"/>
            </a:pP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revenue_ch1 (Amount of revenue a user could bring in game before ch1)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●"/>
            </a:pP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cash_spent_ch1 (Engagement of in-game currency spending before ch1)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●"/>
            </a:pP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dpi (Representing the display quality of devices, often related to in game experience)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Char char="●"/>
            </a:pP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resource (The channel a user is attracted from)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Used:</a:t>
            </a:r>
            <a:endParaRPr b="1"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K-Prototype</a:t>
            </a:r>
            <a:endParaRPr sz="400"/>
          </a:p>
        </p:txBody>
      </p:sp>
      <p:sp>
        <p:nvSpPr>
          <p:cNvPr id="441" name="Google Shape;441;g17f42177b4d_2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f42177b4d_2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17f42177b4d_2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7f42177b4d_2_3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7f42177b4d_2_3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7f42177b4d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of Differentating promotion plans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understanding impulsiveness composed of two terms and characteristics of each segment, It is then possible to conclude what promotions best fit each user type.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Ethic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strategy of applying different promotions to different people could be dangerous since it is basically price discrimination, a wordplay or decoration is needed to cover the purpose of doing this.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Paid Mobile Sources Are Worth Having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the most inactive users from the paid channels are still more impulsive than those from organic.</a:t>
            </a:r>
            <a:endParaRPr/>
          </a:p>
        </p:txBody>
      </p:sp>
      <p:sp>
        <p:nvSpPr>
          <p:cNvPr id="521" name="Google Shape;521;g17f42177b4d_2_3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7f42177b4d_2_3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Prototype User Interface along with its key elements: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</a:t>
            </a:r>
            <a:r>
              <a:rPr lang="zh-C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“The Secret Shop.”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Tagline</a:t>
            </a:r>
            <a:r>
              <a:rPr lang="zh-C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wordplay, designed based on early revealed characteristics of each segment.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Price-off tag</a:t>
            </a:r>
            <a:r>
              <a:rPr lang="zh-C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highlights the one with the most appropriate face value to each segment and marks it with “hot” or with other keywords.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Countdown clock</a:t>
            </a:r>
            <a:r>
              <a:rPr lang="zh-C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limited the time user can purchase; the time given is distinct according to the second term of impulsiveness within each segment.</a:t>
            </a:r>
            <a:endParaRPr/>
          </a:p>
        </p:txBody>
      </p:sp>
      <p:sp>
        <p:nvSpPr>
          <p:cNvPr id="547" name="Google Shape;547;g17f42177b4d_2_3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ef5247af6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19ef5247af6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9ef5247af6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19ef5247af6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9ef5247af6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era where promotions are everywhere, none of us need to emphasize that promotions work. What really matters is the </a:t>
            </a:r>
            <a:r>
              <a:rPr lang="zh-CN" sz="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underlying logic</a:t>
            </a: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how promotions stimulate users, so that we could optimize promotions in details.</a:t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Behavioral Change by approving promotions: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</a:rPr>
              <a:t>•</a:t>
            </a: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rate increased: Potential users converted (0 → 1)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</a:rPr>
              <a:t>•</a:t>
            </a: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and revenue increased: stimulated paying users to pay more (1 → more)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Conclusion/ Assumption: The existence of promotion makes people want to pay; people are more impulsive in accepting promotion offers for reasons we need to identify</a:t>
            </a:r>
            <a:endParaRPr sz="300"/>
          </a:p>
        </p:txBody>
      </p:sp>
      <p:sp>
        <p:nvSpPr>
          <p:cNvPr id="624" name="Google Shape;624;g19ef5247af6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f42177b4d_2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7f42177b4d_2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9ef5247af6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19ef5247af6_0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9ef5247af6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676" name="Google Shape;676;g19ef5247af6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9ef5247af6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demand change for all the in-game currencies tells nothing about why promotions make people play less since all four groups performed closly; Or the one could answer this question is "energy" which we have no information about.</a:t>
            </a:r>
            <a:endParaRPr sz="300"/>
          </a:p>
        </p:txBody>
      </p:sp>
      <p:sp>
        <p:nvSpPr>
          <p:cNvPr id="702" name="Google Shape;702;g19ef5247af6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9ef5247af6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19ef5247af6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9ef5247af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9ef5247af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9ef5247af6_1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19ef5247af6_1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7f42177b4d_7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17f42177b4d_7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7f42177b4d_6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17f42177b4d_6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7f42177b4d_2_5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17f42177b4d_2_5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f42177b4d_2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7f42177b4d_2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7f42177b4d_2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7f42177b4d_2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a068087f9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1a068087f9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f42177b4d_15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7f42177b4d_15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7f42177b4d_15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17f42177b4d_15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7f42177b4d_2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era where promotions are everywhere, none of us need to emphasize that promotions work. What really matters is the </a:t>
            </a:r>
            <a:r>
              <a:rPr lang="zh-CN" sz="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underlying logic</a:t>
            </a:r>
            <a:r>
              <a:rPr lang="zh-C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how promotions stimulate users, so that we could optimize promotions in details.</a:t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Behavioral Change by approving promotions: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700">
                <a:solidFill>
                  <a:schemeClr val="dk1"/>
                </a:solidFill>
              </a:rPr>
              <a:t>•</a:t>
            </a: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rate increased: Potential users converted (0 → 1)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700">
                <a:solidFill>
                  <a:schemeClr val="dk1"/>
                </a:solidFill>
              </a:rPr>
              <a:t>•</a:t>
            </a: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and revenue increased: stimulated paying users to pay more (1 → more)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Conclusion/ Assumption: The existence of promotion makes people want to pay; people are more impulsive in accepting promotion offers for reasons we need to identify</a:t>
            </a:r>
            <a:endParaRPr sz="300"/>
          </a:p>
        </p:txBody>
      </p:sp>
      <p:sp>
        <p:nvSpPr>
          <p:cNvPr id="332" name="Google Shape;332;g17f42177b4d_2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9ef5247af6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9ef5247af6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4500562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" type="body"/>
          </p:nvPr>
        </p:nvSpPr>
        <p:spPr>
          <a:xfrm>
            <a:off x="457200" y="4494811"/>
            <a:ext cx="8229600" cy="22717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1328737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457200" y="2837842"/>
            <a:ext cx="8229600" cy="84397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4500562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>
            <p:ph idx="2" type="pic"/>
          </p:nvPr>
        </p:nvSpPr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6"/>
          <p:cNvSpPr txBox="1"/>
          <p:nvPr>
            <p:ph type="title"/>
          </p:nvPr>
        </p:nvSpPr>
        <p:spPr>
          <a:xfrm>
            <a:off x="457200" y="1328737"/>
            <a:ext cx="8229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457200" y="2838450"/>
            <a:ext cx="8229600" cy="84454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3" type="body"/>
          </p:nvPr>
        </p:nvSpPr>
        <p:spPr>
          <a:xfrm>
            <a:off x="457200" y="4495800"/>
            <a:ext cx="8229601" cy="227172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99133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b="0" i="0" sz="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55811" y="1719413"/>
            <a:ext cx="3659002" cy="9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pic"/>
          </p:nvPr>
        </p:nvSpPr>
        <p:spPr>
          <a:xfrm>
            <a:off x="3481388" y="476250"/>
            <a:ext cx="6281738" cy="4191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200" y="2631281"/>
            <a:ext cx="3657600" cy="203120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499133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457200" y="290513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457200" y="1504950"/>
            <a:ext cx="8230716" cy="318135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92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57200" y="894243"/>
            <a:ext cx="8229601" cy="31223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4499133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457200" y="1504950"/>
            <a:ext cx="8229600" cy="318268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92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4500562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57200" y="290513"/>
            <a:ext cx="3657600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2" name="Google Shape;82;p20"/>
          <p:cNvSpPr/>
          <p:nvPr>
            <p:ph idx="2" type="pic"/>
          </p:nvPr>
        </p:nvSpPr>
        <p:spPr>
          <a:xfrm>
            <a:off x="4572241" y="269471"/>
            <a:ext cx="4114800" cy="4623609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457200" y="895350"/>
            <a:ext cx="3659088" cy="31223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3" type="body"/>
          </p:nvPr>
        </p:nvSpPr>
        <p:spPr>
          <a:xfrm>
            <a:off x="457200" y="1508708"/>
            <a:ext cx="3659088" cy="314425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921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4501515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457200" y="1215851"/>
            <a:ext cx="82296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4500562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457200" y="290513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457200" y="894243"/>
            <a:ext cx="8229601" cy="31223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4500562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457200" y="290513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457200" y="1504950"/>
            <a:ext cx="8229600" cy="3144581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457200" y="895168"/>
            <a:ext cx="8229601" cy="31223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4500562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457200" y="1219200"/>
            <a:ext cx="8229600" cy="24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4499133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457200" y="3173340"/>
            <a:ext cx="8229601" cy="31223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2" type="body"/>
          </p:nvPr>
        </p:nvSpPr>
        <p:spPr>
          <a:xfrm>
            <a:off x="457200" y="1580432"/>
            <a:ext cx="8229600" cy="160114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sz="8400"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4499133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457200" y="4162520"/>
            <a:ext cx="8229601" cy="312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921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2pPr>
            <a:lvl3pPr indent="-2921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3pPr>
            <a:lvl4pPr indent="-2921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4pPr>
            <a:lvl5pPr indent="-2921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2" type="body"/>
          </p:nvPr>
        </p:nvSpPr>
        <p:spPr>
          <a:xfrm>
            <a:off x="457200" y="1566863"/>
            <a:ext cx="8229600" cy="165615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6pPr>
            <a:lvl7pPr indent="-292100" lvl="6" marL="3200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7pPr>
            <a:lvl8pPr indent="-292100" lvl="7" marL="3657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8pPr>
            <a:lvl9pPr indent="-292100" lvl="8" marL="4114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Char char="•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4500562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/>
          <p:nvPr>
            <p:ph idx="2" type="pic"/>
          </p:nvPr>
        </p:nvSpPr>
        <p:spPr>
          <a:xfrm>
            <a:off x="5904309" y="2093157"/>
            <a:ext cx="2762028" cy="310515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7"/>
          <p:cNvSpPr/>
          <p:nvPr>
            <p:ph idx="3" type="pic"/>
          </p:nvPr>
        </p:nvSpPr>
        <p:spPr>
          <a:xfrm>
            <a:off x="5761434" y="476250"/>
            <a:ext cx="3043238" cy="2028377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7"/>
          <p:cNvSpPr/>
          <p:nvPr>
            <p:ph idx="4" type="pic"/>
          </p:nvPr>
        </p:nvSpPr>
        <p:spPr>
          <a:xfrm>
            <a:off x="-23812" y="476250"/>
            <a:ext cx="6286500" cy="41910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4500562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>
            <p:ph idx="2" type="pic"/>
          </p:nvPr>
        </p:nvSpPr>
        <p:spPr>
          <a:xfrm>
            <a:off x="476250" y="-158750"/>
            <a:ext cx="8191500" cy="5461001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4500562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sz="800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90513"/>
            <a:ext cx="8229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504950"/>
            <a:ext cx="8230716" cy="318135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873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735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735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735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7350" lvl="4" marL="22860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735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7350" lvl="6" marL="3200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7350" lvl="7" marL="3657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7350" lvl="8" marL="4114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9133" y="4762500"/>
            <a:ext cx="145733" cy="160973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.png"/><Relationship Id="rId11" Type="http://schemas.openxmlformats.org/officeDocument/2006/relationships/image" Target="../media/image16.png"/><Relationship Id="rId10" Type="http://schemas.openxmlformats.org/officeDocument/2006/relationships/image" Target="../media/image39.png"/><Relationship Id="rId21" Type="http://schemas.openxmlformats.org/officeDocument/2006/relationships/image" Target="../media/image42.png"/><Relationship Id="rId13" Type="http://schemas.openxmlformats.org/officeDocument/2006/relationships/image" Target="../media/image13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5" Type="http://schemas.openxmlformats.org/officeDocument/2006/relationships/image" Target="../media/image8.png"/><Relationship Id="rId14" Type="http://schemas.openxmlformats.org/officeDocument/2006/relationships/image" Target="../media/image1.png"/><Relationship Id="rId17" Type="http://schemas.openxmlformats.org/officeDocument/2006/relationships/image" Target="../media/image4.png"/><Relationship Id="rId16" Type="http://schemas.openxmlformats.org/officeDocument/2006/relationships/image" Target="../media/image14.png"/><Relationship Id="rId5" Type="http://schemas.openxmlformats.org/officeDocument/2006/relationships/image" Target="../media/image30.png"/><Relationship Id="rId19" Type="http://schemas.openxmlformats.org/officeDocument/2006/relationships/image" Target="../media/image36.png"/><Relationship Id="rId6" Type="http://schemas.openxmlformats.org/officeDocument/2006/relationships/image" Target="../media/image9.png"/><Relationship Id="rId18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84.png"/><Relationship Id="rId13" Type="http://schemas.openxmlformats.org/officeDocument/2006/relationships/image" Target="../media/image63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9" Type="http://schemas.openxmlformats.org/officeDocument/2006/relationships/image" Target="../media/image76.png"/><Relationship Id="rId15" Type="http://schemas.openxmlformats.org/officeDocument/2006/relationships/image" Target="../media/image66.png"/><Relationship Id="rId14" Type="http://schemas.openxmlformats.org/officeDocument/2006/relationships/image" Target="../media/image70.png"/><Relationship Id="rId16" Type="http://schemas.openxmlformats.org/officeDocument/2006/relationships/image" Target="../media/image78.png"/><Relationship Id="rId5" Type="http://schemas.openxmlformats.org/officeDocument/2006/relationships/image" Target="../media/image60.png"/><Relationship Id="rId6" Type="http://schemas.openxmlformats.org/officeDocument/2006/relationships/image" Target="../media/image67.png"/><Relationship Id="rId7" Type="http://schemas.openxmlformats.org/officeDocument/2006/relationships/image" Target="../media/image58.png"/><Relationship Id="rId8" Type="http://schemas.openxmlformats.org/officeDocument/2006/relationships/image" Target="../media/image69.pn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5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5" Type="http://schemas.openxmlformats.org/officeDocument/2006/relationships/image" Target="../media/image21.png"/><Relationship Id="rId6" Type="http://schemas.openxmlformats.org/officeDocument/2006/relationships/image" Target="../media/image7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54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2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0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54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7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0.png"/><Relationship Id="rId4" Type="http://schemas.openxmlformats.org/officeDocument/2006/relationships/image" Target="../media/image51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54.png"/><Relationship Id="rId5" Type="http://schemas.openxmlformats.org/officeDocument/2006/relationships/image" Target="../media/image35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4.png"/><Relationship Id="rId4" Type="http://schemas.openxmlformats.org/officeDocument/2006/relationships/image" Target="../media/image89.png"/><Relationship Id="rId5" Type="http://schemas.openxmlformats.org/officeDocument/2006/relationships/image" Target="../media/image95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43.png"/><Relationship Id="rId1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9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71.png"/><Relationship Id="rId5" Type="http://schemas.openxmlformats.org/officeDocument/2006/relationships/image" Target="../media/image21.png"/><Relationship Id="rId6" Type="http://schemas.openxmlformats.org/officeDocument/2006/relationships/image" Target="../media/image7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Relationship Id="rId4" Type="http://schemas.openxmlformats.org/officeDocument/2006/relationships/image" Target="../media/image91.png"/><Relationship Id="rId9" Type="http://schemas.openxmlformats.org/officeDocument/2006/relationships/image" Target="../media/image76.png"/><Relationship Id="rId5" Type="http://schemas.openxmlformats.org/officeDocument/2006/relationships/image" Target="../media/image60.png"/><Relationship Id="rId6" Type="http://schemas.openxmlformats.org/officeDocument/2006/relationships/image" Target="../media/image67.png"/><Relationship Id="rId7" Type="http://schemas.openxmlformats.org/officeDocument/2006/relationships/image" Target="../media/image58.png"/><Relationship Id="rId8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0.png"/><Relationship Id="rId13" Type="http://schemas.openxmlformats.org/officeDocument/2006/relationships/image" Target="../media/image34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gif"/><Relationship Id="rId4" Type="http://schemas.openxmlformats.org/officeDocument/2006/relationships/image" Target="../media/image51.png"/><Relationship Id="rId9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48.png"/><Relationship Id="rId8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image" Target="../media/image8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9.png"/><Relationship Id="rId4" Type="http://schemas.openxmlformats.org/officeDocument/2006/relationships/image" Target="../media/image55.png"/><Relationship Id="rId5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402838" y="1755551"/>
            <a:ext cx="47820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3600"/>
              <a:buFont typeface="Times New Roman"/>
              <a:buNone/>
            </a:pPr>
            <a:r>
              <a:rPr i="0" lang="zh-CN" sz="3600" u="none" cap="none" strike="noStrike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Underlying Logic of 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3600"/>
              <a:buFont typeface="Times New Roman"/>
              <a:buNone/>
            </a:pPr>
            <a:r>
              <a:rPr i="0" lang="zh-CN" sz="3600" u="none" cap="none" strike="noStrike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Optimizing Promotions</a:t>
            </a:r>
            <a:endParaRPr i="0" sz="6000" u="none" cap="none" strike="noStrike">
              <a:solidFill>
                <a:srgbClr val="163B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9"/>
          <p:cNvSpPr txBox="1"/>
          <p:nvPr/>
        </p:nvSpPr>
        <p:spPr>
          <a:xfrm>
            <a:off x="1212150" y="2791213"/>
            <a:ext cx="3028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Times New Roman"/>
              <a:buNone/>
            </a:pPr>
            <a:r>
              <a:rPr b="0" i="0" lang="zh-C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Chuwen Feng, Changjiang Song, Chiao-Chien Chen, </a:t>
            </a:r>
            <a:endParaRPr sz="7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Times New Roman"/>
              <a:buNone/>
            </a:pPr>
            <a:r>
              <a:rPr b="0" i="0" lang="zh-CN" sz="1100" u="none" cap="none" strike="noStrike">
                <a:solidFill>
                  <a:srgbClr val="5E5E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Zijing Bai, Hongyi Hu</a:t>
            </a:r>
            <a:endParaRPr sz="7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500"/>
          </a:p>
        </p:txBody>
      </p:sp>
      <p:grpSp>
        <p:nvGrpSpPr>
          <p:cNvPr id="123" name="Google Shape;123;p29"/>
          <p:cNvGrpSpPr/>
          <p:nvPr/>
        </p:nvGrpSpPr>
        <p:grpSpPr>
          <a:xfrm>
            <a:off x="3836674" y="-744212"/>
            <a:ext cx="7773839" cy="7374660"/>
            <a:chOff x="769788" y="352008"/>
            <a:chExt cx="20118912" cy="20372400"/>
          </a:xfrm>
        </p:grpSpPr>
        <p:sp>
          <p:nvSpPr>
            <p:cNvPr id="124" name="Google Shape;124;p29"/>
            <p:cNvSpPr/>
            <p:nvPr/>
          </p:nvSpPr>
          <p:spPr>
            <a:xfrm>
              <a:off x="4708252" y="2407884"/>
              <a:ext cx="11624866" cy="14039110"/>
            </a:xfrm>
            <a:prstGeom prst="ellipse">
              <a:avLst/>
            </a:prstGeom>
            <a:solidFill>
              <a:srgbClr val="163A8F">
                <a:alpha val="12549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3936104" y="4820884"/>
              <a:ext cx="11279414" cy="13231087"/>
            </a:xfrm>
            <a:prstGeom prst="ellipse">
              <a:avLst/>
            </a:prstGeom>
            <a:solidFill>
              <a:srgbClr val="163A8F">
                <a:alpha val="12549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9"/>
            <p:cNvSpPr/>
            <p:nvPr/>
          </p:nvSpPr>
          <p:spPr>
            <a:xfrm>
              <a:off x="5577985" y="4084284"/>
              <a:ext cx="11624866" cy="12023382"/>
            </a:xfrm>
            <a:prstGeom prst="ellipse">
              <a:avLst/>
            </a:prstGeom>
            <a:solidFill>
              <a:srgbClr val="163A8F">
                <a:alpha val="24705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" name="Google Shape;127;p29"/>
            <p:cNvGrpSpPr/>
            <p:nvPr/>
          </p:nvGrpSpPr>
          <p:grpSpPr>
            <a:xfrm>
              <a:off x="769788" y="352008"/>
              <a:ext cx="20118912" cy="20372400"/>
              <a:chOff x="769789" y="352009"/>
              <a:chExt cx="20118911" cy="20372398"/>
            </a:xfrm>
          </p:grpSpPr>
          <p:grpSp>
            <p:nvGrpSpPr>
              <p:cNvPr id="128" name="Google Shape;128;p29"/>
              <p:cNvGrpSpPr/>
              <p:nvPr/>
            </p:nvGrpSpPr>
            <p:grpSpPr>
              <a:xfrm rot="3355470">
                <a:off x="3302764" y="3484626"/>
                <a:ext cx="15052961" cy="14107165"/>
                <a:chOff x="282866" y="210090"/>
                <a:chExt cx="15052960" cy="14107164"/>
              </a:xfrm>
            </p:grpSpPr>
            <p:sp>
              <p:nvSpPr>
                <p:cNvPr id="129" name="Google Shape;129;p29"/>
                <p:cNvSpPr/>
                <p:nvPr/>
              </p:nvSpPr>
              <p:spPr>
                <a:xfrm rot="10800000">
                  <a:off x="1562488" y="566453"/>
                  <a:ext cx="12612761" cy="12612762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163A8F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9EDD5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Oval Oval" id="130" name="Google Shape;130;p2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rot="10800000">
                  <a:off x="282866" y="210090"/>
                  <a:ext cx="13517692" cy="12714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31" name="Google Shape;131;p2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 rot="10800000">
                  <a:off x="3383381" y="567708"/>
                  <a:ext cx="11952445" cy="114773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ircle Circle" id="132" name="Google Shape;132;p2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flipH="1">
                  <a:off x="2290934" y="1336467"/>
                  <a:ext cx="11477344" cy="106526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33" name="Google Shape;133;p29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 rot="10800000">
                  <a:off x="1818141" y="1515928"/>
                  <a:ext cx="11663020" cy="1280132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34" name="Google Shape;134;p29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 rot="10800000">
                  <a:off x="3751091" y="2124275"/>
                  <a:ext cx="8557032" cy="94971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35" name="Google Shape;135;p29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 rot="10800000">
                  <a:off x="3972538" y="4109883"/>
                  <a:ext cx="7962725" cy="71386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6" name="Google Shape;136;p29"/>
                <p:cNvSpPr/>
                <p:nvPr/>
              </p:nvSpPr>
              <p:spPr>
                <a:xfrm rot="10800000">
                  <a:off x="5191490" y="3883146"/>
                  <a:ext cx="7861125" cy="824519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163A8F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9EDD5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29"/>
                <p:cNvSpPr/>
                <p:nvPr/>
              </p:nvSpPr>
              <p:spPr>
                <a:xfrm rot="10800000">
                  <a:off x="3533696" y="2547934"/>
                  <a:ext cx="7861125" cy="8245190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163A8F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9EDD5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Oval Oval" id="138" name="Google Shape;138;p29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 b="0" l="0" r="0" t="0"/>
                <a:stretch/>
              </p:blipFill>
              <p:spPr>
                <a:xfrm rot="10800000">
                  <a:off x="5719843" y="4891342"/>
                  <a:ext cx="4619526" cy="5575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9" name="Google Shape;139;p29"/>
                <p:cNvSpPr/>
                <p:nvPr/>
              </p:nvSpPr>
              <p:spPr>
                <a:xfrm rot="10800000">
                  <a:off x="6850390" y="4929441"/>
                  <a:ext cx="4543325" cy="4291395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163A8F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9EDD5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Oval Oval" id="140" name="Google Shape;140;p29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 rot="10800000">
                  <a:off x="7173065" y="6135777"/>
                  <a:ext cx="2613658" cy="25273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41" name="Google Shape;141;p29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rot="10800000">
                  <a:off x="4523932" y="3251464"/>
                  <a:ext cx="7911925" cy="82959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42" name="Google Shape;142;p29"/>
              <p:cNvGrpSpPr/>
              <p:nvPr/>
            </p:nvGrpSpPr>
            <p:grpSpPr>
              <a:xfrm rot="4135470">
                <a:off x="8752565" y="9013925"/>
                <a:ext cx="4256600" cy="4177848"/>
                <a:chOff x="-50800" y="-50801"/>
                <a:chExt cx="4256599" cy="4177847"/>
              </a:xfrm>
            </p:grpSpPr>
            <p:sp>
              <p:nvSpPr>
                <p:cNvPr id="143" name="Google Shape;143;p29"/>
                <p:cNvSpPr/>
                <p:nvPr/>
              </p:nvSpPr>
              <p:spPr>
                <a:xfrm rot="10800000">
                  <a:off x="425682" y="154324"/>
                  <a:ext cx="3436210" cy="3436209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163A8F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9EDD5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Oval Oval" id="144" name="Google Shape;144;p29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 rot="10800000">
                  <a:off x="-50800" y="-50801"/>
                  <a:ext cx="3787122" cy="35378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45" name="Google Shape;145;p29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 rot="10800000">
                  <a:off x="894045" y="126945"/>
                  <a:ext cx="3311754" cy="31823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ircle Circle" id="146" name="Google Shape;146;p2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 flipH="1">
                  <a:off x="596420" y="336385"/>
                  <a:ext cx="3182318" cy="318231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47" name="Google Shape;147;p29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0" t="0"/>
                <a:stretch/>
              </p:blipFill>
              <p:spPr>
                <a:xfrm rot="10800000">
                  <a:off x="444074" y="437572"/>
                  <a:ext cx="3487009" cy="36894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48" name="Google Shape;148;p29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 b="0" l="0" r="0" t="0"/>
                <a:stretch/>
              </p:blipFill>
              <p:spPr>
                <a:xfrm rot="10800000">
                  <a:off x="1008084" y="564875"/>
                  <a:ext cx="2358990" cy="26151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49" name="Google Shape;149;p29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 rot="10800000">
                  <a:off x="1045314" y="1082732"/>
                  <a:ext cx="2243278" cy="20187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0" name="Google Shape;150;p29"/>
                <p:cNvSpPr/>
                <p:nvPr/>
              </p:nvSpPr>
              <p:spPr>
                <a:xfrm rot="10800000">
                  <a:off x="1414364" y="1057920"/>
                  <a:ext cx="2141678" cy="2246313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163A8F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9EDD5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29"/>
                <p:cNvSpPr/>
                <p:nvPr/>
              </p:nvSpPr>
              <p:spPr>
                <a:xfrm rot="10800000">
                  <a:off x="962717" y="694156"/>
                  <a:ext cx="2141678" cy="2246313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163A8F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9EDD5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Oval Oval" id="152" name="Google Shape;152;p29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 b="0" l="0" r="0" t="0"/>
                <a:stretch/>
              </p:blipFill>
              <p:spPr>
                <a:xfrm rot="10800000">
                  <a:off x="1530589" y="1304872"/>
                  <a:ext cx="1313979" cy="15744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53" name="Google Shape;153;p29"/>
                <p:cNvSpPr/>
                <p:nvPr/>
              </p:nvSpPr>
              <p:spPr>
                <a:xfrm rot="10800000">
                  <a:off x="1866313" y="1342972"/>
                  <a:ext cx="1237780" cy="1169144"/>
                </a:xfrm>
                <a:prstGeom prst="ellipse">
                  <a:avLst/>
                </a:prstGeom>
                <a:noFill/>
                <a:ln cap="flat" cmpd="sng" w="12700">
                  <a:solidFill>
                    <a:srgbClr val="163A8F"/>
                  </a:solidFill>
                  <a:prstDash val="solid"/>
                  <a:miter lim="400000"/>
                  <a:headEnd len="sm" w="sm" type="none"/>
                  <a:tailEnd len="sm" w="sm" type="none"/>
                </a:ln>
              </p:spPr>
              <p:txBody>
                <a:bodyPr anchorCtr="0" anchor="ctr" bIns="19050" lIns="19050" spcFirstLastPara="1" rIns="19050" wrap="square" tIns="190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9EDD5"/>
                    </a:buClr>
                    <a:buSzPts val="900"/>
                    <a:buFont typeface="Arial"/>
                    <a:buNone/>
                  </a:pPr>
                  <a:r>
                    <a:t/>
                  </a:r>
                  <a:endParaRPr b="0" i="0" sz="9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Oval Oval" id="154" name="Google Shape;154;p29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 b="0" l="0" r="0" t="0"/>
                <a:stretch/>
              </p:blipFill>
              <p:spPr>
                <a:xfrm rot="10800000">
                  <a:off x="1917263" y="1634665"/>
                  <a:ext cx="785983" cy="7624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Oval Oval" id="155" name="Google Shape;155;p29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 b="0" l="0" r="0" t="0"/>
                <a:stretch/>
              </p:blipFill>
              <p:spPr>
                <a:xfrm rot="10800000">
                  <a:off x="1214016" y="867345"/>
                  <a:ext cx="2192478" cy="22971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56" name="Google Shape;156;p29"/>
            <p:cNvSpPr/>
            <p:nvPr/>
          </p:nvSpPr>
          <p:spPr>
            <a:xfrm>
              <a:off x="7272028" y="7417380"/>
              <a:ext cx="6190805" cy="6403032"/>
            </a:xfrm>
            <a:prstGeom prst="ellipse">
              <a:avLst/>
            </a:prstGeom>
            <a:solidFill>
              <a:srgbClr val="163A8F">
                <a:alpha val="34117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9"/>
            <p:cNvSpPr/>
            <p:nvPr/>
          </p:nvSpPr>
          <p:spPr>
            <a:xfrm>
              <a:off x="8777539" y="8923399"/>
              <a:ext cx="5177037" cy="5480944"/>
            </a:xfrm>
            <a:prstGeom prst="ellipse">
              <a:avLst/>
            </a:prstGeom>
            <a:solidFill>
              <a:srgbClr val="163A8F">
                <a:alpha val="29411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29"/>
          <p:cNvSpPr txBox="1"/>
          <p:nvPr/>
        </p:nvSpPr>
        <p:spPr>
          <a:xfrm>
            <a:off x="3896470" y="4688079"/>
            <a:ext cx="38496" cy="168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2126" y="208375"/>
            <a:ext cx="916051" cy="1369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/>
        </p:nvSpPr>
        <p:spPr>
          <a:xfrm>
            <a:off x="383475" y="572787"/>
            <a:ext cx="54210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1</a:t>
            </a:r>
            <a:endParaRPr sz="3200">
              <a:solidFill>
                <a:srgbClr val="163B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934250" y="3048169"/>
            <a:ext cx="5421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5E5E5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4552752" y="4635480"/>
            <a:ext cx="38400" cy="1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-351625" y="1614929"/>
            <a:ext cx="384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9400"/>
              <a:buFont typeface="Arial"/>
              <a:buNone/>
            </a:pPr>
            <a:r>
              <a:t/>
            </a:r>
            <a:endParaRPr b="0" i="0" sz="94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383475" y="1383275"/>
            <a:ext cx="4635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Times New Roman"/>
                <a:ea typeface="Times New Roman"/>
                <a:cs typeface="Times New Roman"/>
                <a:sym typeface="Times New Roman"/>
              </a:rPr>
              <a:t>The question: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The price of the best promotion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Even though pricing is based on value created, value is not the value that sellers think it is supposed to be; </a:t>
            </a:r>
            <a:r>
              <a:rPr lang="zh-C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the value that customers think it is supposed to be.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9150" y="1383274"/>
            <a:ext cx="4058176" cy="19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 txBox="1"/>
          <p:nvPr/>
        </p:nvSpPr>
        <p:spPr>
          <a:xfrm>
            <a:off x="383475" y="3916150"/>
            <a:ext cx="511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Whereas, Customers think differently.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78" name="Google Shape;378;p38"/>
          <p:cNvGrpSpPr/>
          <p:nvPr/>
        </p:nvGrpSpPr>
        <p:grpSpPr>
          <a:xfrm rot="1864742">
            <a:off x="7121402" y="4600734"/>
            <a:ext cx="1788070" cy="1147547"/>
            <a:chOff x="-56613" y="-28306"/>
            <a:chExt cx="4767756" cy="3059849"/>
          </a:xfrm>
        </p:grpSpPr>
        <p:sp>
          <p:nvSpPr>
            <p:cNvPr id="379" name="Google Shape;379;p38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380" name="Google Shape;380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381" name="Google Shape;381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382" name="Google Shape;382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383" name="Google Shape;383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38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8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8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8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388" name="Google Shape;388;p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38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390" name="Google Shape;390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391" name="Google Shape;391;p3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38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/>
        </p:nvSpPr>
        <p:spPr>
          <a:xfrm>
            <a:off x="481200" y="643825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1</a:t>
            </a:r>
            <a:endParaRPr sz="6000">
              <a:solidFill>
                <a:srgbClr val="163B8F"/>
              </a:solidFill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481200" y="1345075"/>
            <a:ext cx="5515200" cy="32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Times New Roman"/>
                <a:ea typeface="Times New Roman"/>
                <a:cs typeface="Times New Roman"/>
                <a:sym typeface="Times New Roman"/>
              </a:rPr>
              <a:t>The solution: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To do a segmentation on </a:t>
            </a: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unbiased</a:t>
            </a: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 group, finding the characteristics among different customers; Then design promotion plans specifically for each segment.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The unbiased group, so called the group of people without treatment effect. In our case, we have two options.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Users in control group ❌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Everyone bcefore finishing chapter one of the game ✅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5E5E5E"/>
              </a:solidFill>
            </a:endParaRPr>
          </a:p>
        </p:txBody>
      </p:sp>
      <p:grpSp>
        <p:nvGrpSpPr>
          <p:cNvPr id="402" name="Google Shape;402;p39"/>
          <p:cNvGrpSpPr/>
          <p:nvPr/>
        </p:nvGrpSpPr>
        <p:grpSpPr>
          <a:xfrm>
            <a:off x="5902201" y="328699"/>
            <a:ext cx="3276276" cy="3788566"/>
            <a:chOff x="-56614" y="-28308"/>
            <a:chExt cx="11900749" cy="14633317"/>
          </a:xfrm>
        </p:grpSpPr>
        <p:grpSp>
          <p:nvGrpSpPr>
            <p:cNvPr id="403" name="Google Shape;403;p39"/>
            <p:cNvGrpSpPr/>
            <p:nvPr/>
          </p:nvGrpSpPr>
          <p:grpSpPr>
            <a:xfrm>
              <a:off x="-56614" y="-28308"/>
              <a:ext cx="8579620" cy="14633317"/>
              <a:chOff x="-56613" y="-28307"/>
              <a:chExt cx="8579618" cy="14633316"/>
            </a:xfrm>
          </p:grpSpPr>
          <p:sp>
            <p:nvSpPr>
              <p:cNvPr id="404" name="Google Shape;404;p39"/>
              <p:cNvSpPr/>
              <p:nvPr/>
            </p:nvSpPr>
            <p:spPr>
              <a:xfrm flipH="1" rot="420000">
                <a:off x="1161663" y="1238911"/>
                <a:ext cx="6094336" cy="6094337"/>
              </a:xfrm>
              <a:prstGeom prst="ellipse">
                <a:avLst/>
              </a:pr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405" name="Google Shape;405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 rot="420000">
                <a:off x="249443" y="2405988"/>
                <a:ext cx="6638108" cy="5428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406" name="Google Shape;406;p3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 rot="420000">
                <a:off x="1983694" y="1842930"/>
                <a:ext cx="6220042" cy="561997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ircle Circle" id="407" name="Google Shape;407;p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-10380000">
                <a:off x="1505283" y="1405973"/>
                <a:ext cx="5585097" cy="5585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408" name="Google Shape;408;p3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 rot="420000">
                <a:off x="1301943" y="321904"/>
                <a:ext cx="6145136" cy="65042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9" name="Google Shape;409;p39"/>
              <p:cNvSpPr/>
              <p:nvPr/>
            </p:nvSpPr>
            <p:spPr>
              <a:xfrm flipH="1" rot="420000">
                <a:off x="2227795" y="2010302"/>
                <a:ext cx="4116247" cy="4570486"/>
              </a:xfrm>
              <a:prstGeom prst="ellipse">
                <a:avLst/>
              </a:pr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9"/>
              <p:cNvSpPr/>
              <p:nvPr/>
            </p:nvSpPr>
            <p:spPr>
              <a:xfrm flipH="1" rot="420000">
                <a:off x="2397893" y="2204251"/>
                <a:ext cx="3798403" cy="3400219"/>
              </a:xfrm>
              <a:prstGeom prst="ellipse">
                <a:avLst/>
              </a:pr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9"/>
              <p:cNvSpPr/>
              <p:nvPr/>
            </p:nvSpPr>
            <p:spPr>
              <a:xfrm flipH="1" rot="420000">
                <a:off x="2977352" y="1824559"/>
                <a:ext cx="3798403" cy="3983977"/>
              </a:xfrm>
              <a:prstGeom prst="ellipse">
                <a:avLst/>
              </a:pr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 flipH="1" rot="420000">
                <a:off x="2103671" y="2367288"/>
                <a:ext cx="3798402" cy="3983977"/>
              </a:xfrm>
              <a:prstGeom prst="ellipse">
                <a:avLst/>
              </a:pr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413" name="Google Shape;413;p3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 rot="420000">
                <a:off x="3197661" y="2542063"/>
                <a:ext cx="2271481" cy="27335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4" name="Google Shape;414;p39"/>
              <p:cNvSpPr/>
              <p:nvPr/>
            </p:nvSpPr>
            <p:spPr>
              <a:xfrm flipH="1" rot="420000">
                <a:off x="3724113" y="3226076"/>
                <a:ext cx="2195281" cy="2073552"/>
              </a:xfrm>
              <a:prstGeom prst="ellipse">
                <a:avLst/>
              </a:pr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415" name="Google Shape;415;p3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 rot="420000">
                <a:off x="3875183" y="3432648"/>
                <a:ext cx="1315397" cy="1273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ne Shape" id="416" name="Google Shape;416;p39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720946" y="7303818"/>
                <a:ext cx="1985352" cy="730119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7" name="Google Shape;417;p39"/>
              <p:cNvSpPr/>
              <p:nvPr/>
            </p:nvSpPr>
            <p:spPr>
              <a:xfrm>
                <a:off x="1122385" y="709199"/>
                <a:ext cx="5383213" cy="4827290"/>
              </a:xfrm>
              <a:prstGeom prst="ellipse">
                <a:avLst/>
              </a:prstGeom>
              <a:solidFill>
                <a:srgbClr val="163A8F">
                  <a:alpha val="20000"/>
                </a:srgbClr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918002" y="1905578"/>
                <a:ext cx="6268245" cy="5878712"/>
              </a:xfrm>
              <a:prstGeom prst="ellipse">
                <a:avLst/>
              </a:prstGeom>
              <a:solidFill>
                <a:srgbClr val="163A8F">
                  <a:alpha val="20000"/>
                </a:srgbClr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3117939" y="2608047"/>
                <a:ext cx="4726623" cy="4473775"/>
              </a:xfrm>
              <a:prstGeom prst="ellipse">
                <a:avLst/>
              </a:prstGeom>
              <a:solidFill>
                <a:srgbClr val="163A8F">
                  <a:alpha val="20000"/>
                </a:srgbClr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3260837" y="2655771"/>
                <a:ext cx="2104028" cy="2850300"/>
              </a:xfrm>
              <a:prstGeom prst="ellipse">
                <a:avLst/>
              </a:prstGeom>
              <a:solidFill>
                <a:srgbClr val="163A8F">
                  <a:alpha val="20000"/>
                </a:srgbClr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1" name="Google Shape;421;p39"/>
            <p:cNvGrpSpPr/>
            <p:nvPr/>
          </p:nvGrpSpPr>
          <p:grpSpPr>
            <a:xfrm flipH="1" rot="1865039">
              <a:off x="5248139" y="6049334"/>
              <a:ext cx="5001083" cy="7569190"/>
              <a:chOff x="-56613" y="-28306"/>
              <a:chExt cx="5001082" cy="7569188"/>
            </a:xfrm>
          </p:grpSpPr>
          <p:sp>
            <p:nvSpPr>
              <p:cNvPr id="422" name="Google Shape;422;p39"/>
              <p:cNvSpPr/>
              <p:nvPr/>
            </p:nvSpPr>
            <p:spPr>
              <a:xfrm flipH="1" rot="420000">
                <a:off x="672324" y="719059"/>
                <a:ext cx="3520995" cy="3543753"/>
              </a:xfrm>
              <a:custGeom>
                <a:rect b="b" l="l" r="r" t="t"/>
                <a:pathLst>
                  <a:path extrusionOk="0" h="19674" w="19674">
                    <a:moveTo>
                      <a:pt x="16798" y="2876"/>
                    </a:moveTo>
                    <a:cubicBezTo>
                      <a:pt x="20637" y="6714"/>
                      <a:pt x="20632" y="12943"/>
                      <a:pt x="16787" y="16787"/>
                    </a:cubicBezTo>
                    <a:cubicBezTo>
                      <a:pt x="12943" y="20632"/>
                      <a:pt x="6714" y="20637"/>
                      <a:pt x="2876" y="16798"/>
                    </a:cubicBezTo>
                    <a:cubicBezTo>
                      <a:pt x="-963" y="12960"/>
                      <a:pt x="-958" y="6731"/>
                      <a:pt x="2887" y="2887"/>
                    </a:cubicBezTo>
                    <a:cubicBezTo>
                      <a:pt x="6731" y="-958"/>
                      <a:pt x="12960" y="-963"/>
                      <a:pt x="16798" y="2876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Shape Shape" id="423" name="Google Shape;423;p39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 flipH="1" rot="420000">
                <a:off x="123877" y="1376481"/>
                <a:ext cx="3878058" cy="31992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hape Shape" id="424" name="Google Shape;424;p39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 flipH="1" rot="420000">
                <a:off x="1131112" y="1054361"/>
                <a:ext cx="3625797" cy="32998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hape Shape" id="425" name="Google Shape;425;p3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 rot="-10380000">
                <a:off x="854757" y="800252"/>
                <a:ext cx="3258958" cy="327953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hape Shape" id="426" name="Google Shape;426;p39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 flipH="1" rot="420000">
                <a:off x="742636" y="175165"/>
                <a:ext cx="3571795" cy="38033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7" name="Google Shape;427;p39"/>
              <p:cNvSpPr/>
              <p:nvPr/>
            </p:nvSpPr>
            <p:spPr>
              <a:xfrm flipH="1" rot="420000">
                <a:off x="1288276" y="1167610"/>
                <a:ext cx="2378157" cy="2657660"/>
              </a:xfrm>
              <a:custGeom>
                <a:rect b="b" l="l" r="r" t="t"/>
                <a:pathLst>
                  <a:path extrusionOk="0" h="19675" w="19674">
                    <a:moveTo>
                      <a:pt x="16799" y="2876"/>
                    </a:moveTo>
                    <a:cubicBezTo>
                      <a:pt x="20637" y="6715"/>
                      <a:pt x="20631" y="12944"/>
                      <a:pt x="16786" y="16788"/>
                    </a:cubicBezTo>
                    <a:cubicBezTo>
                      <a:pt x="12942" y="20633"/>
                      <a:pt x="6713" y="20637"/>
                      <a:pt x="2875" y="16798"/>
                    </a:cubicBezTo>
                    <a:cubicBezTo>
                      <a:pt x="-963" y="12959"/>
                      <a:pt x="-957" y="6730"/>
                      <a:pt x="2888" y="2886"/>
                    </a:cubicBezTo>
                    <a:cubicBezTo>
                      <a:pt x="6732" y="-959"/>
                      <a:pt x="12961" y="-963"/>
                      <a:pt x="16799" y="2876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9"/>
              <p:cNvSpPr/>
              <p:nvPr/>
            </p:nvSpPr>
            <p:spPr>
              <a:xfrm flipH="1" rot="420000">
                <a:off x="1386549" y="1280366"/>
                <a:ext cx="2194522" cy="1977170"/>
              </a:xfrm>
              <a:custGeom>
                <a:rect b="b" l="l" r="r" t="t"/>
                <a:pathLst>
                  <a:path extrusionOk="0" h="19674" w="19675">
                    <a:moveTo>
                      <a:pt x="16798" y="2875"/>
                    </a:moveTo>
                    <a:cubicBezTo>
                      <a:pt x="20637" y="6713"/>
                      <a:pt x="20633" y="12942"/>
                      <a:pt x="16788" y="16786"/>
                    </a:cubicBezTo>
                    <a:cubicBezTo>
                      <a:pt x="12944" y="20631"/>
                      <a:pt x="6715" y="20637"/>
                      <a:pt x="2876" y="16799"/>
                    </a:cubicBezTo>
                    <a:cubicBezTo>
                      <a:pt x="-963" y="12961"/>
                      <a:pt x="-959" y="6732"/>
                      <a:pt x="2886" y="2888"/>
                    </a:cubicBezTo>
                    <a:cubicBezTo>
                      <a:pt x="6730" y="-957"/>
                      <a:pt x="12959" y="-963"/>
                      <a:pt x="16798" y="2875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9"/>
              <p:cNvSpPr/>
              <p:nvPr/>
            </p:nvSpPr>
            <p:spPr>
              <a:xfrm flipH="1" rot="420000">
                <a:off x="1721298" y="1059576"/>
                <a:ext cx="2194522" cy="2316616"/>
              </a:xfrm>
              <a:custGeom>
                <a:rect b="b" l="l" r="r" t="t"/>
                <a:pathLst>
                  <a:path extrusionOk="0" h="19674" w="19674">
                    <a:moveTo>
                      <a:pt x="16799" y="2876"/>
                    </a:moveTo>
                    <a:cubicBezTo>
                      <a:pt x="20637" y="6714"/>
                      <a:pt x="20632" y="12943"/>
                      <a:pt x="16787" y="16788"/>
                    </a:cubicBezTo>
                    <a:cubicBezTo>
                      <a:pt x="12942" y="20632"/>
                      <a:pt x="6714" y="20637"/>
                      <a:pt x="2875" y="16798"/>
                    </a:cubicBezTo>
                    <a:cubicBezTo>
                      <a:pt x="-963" y="12960"/>
                      <a:pt x="-958" y="6731"/>
                      <a:pt x="2887" y="2886"/>
                    </a:cubicBezTo>
                    <a:cubicBezTo>
                      <a:pt x="6732" y="-958"/>
                      <a:pt x="12960" y="-963"/>
                      <a:pt x="16799" y="2876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9"/>
              <p:cNvSpPr/>
              <p:nvPr/>
            </p:nvSpPr>
            <p:spPr>
              <a:xfrm flipH="1" rot="420000">
                <a:off x="1216580" y="1375195"/>
                <a:ext cx="2194522" cy="2316615"/>
              </a:xfrm>
              <a:custGeom>
                <a:rect b="b" l="l" r="r" t="t"/>
                <a:pathLst>
                  <a:path extrusionOk="0" h="19674" w="19674">
                    <a:moveTo>
                      <a:pt x="16799" y="2876"/>
                    </a:moveTo>
                    <a:cubicBezTo>
                      <a:pt x="20637" y="6714"/>
                      <a:pt x="20632" y="12943"/>
                      <a:pt x="16787" y="16788"/>
                    </a:cubicBezTo>
                    <a:cubicBezTo>
                      <a:pt x="12942" y="20632"/>
                      <a:pt x="6714" y="20637"/>
                      <a:pt x="2875" y="16798"/>
                    </a:cubicBezTo>
                    <a:cubicBezTo>
                      <a:pt x="-963" y="12960"/>
                      <a:pt x="-958" y="6731"/>
                      <a:pt x="2887" y="2886"/>
                    </a:cubicBezTo>
                    <a:cubicBezTo>
                      <a:pt x="6732" y="-958"/>
                      <a:pt x="12960" y="-963"/>
                      <a:pt x="16799" y="2876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Shape Shape" id="431" name="Google Shape;431;p39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 flipH="1" rot="420000">
                <a:off x="1832524" y="1460853"/>
                <a:ext cx="1344522" cy="162138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2" name="Google Shape;432;p39"/>
              <p:cNvSpPr/>
              <p:nvPr/>
            </p:nvSpPr>
            <p:spPr>
              <a:xfrm flipH="1" rot="420000">
                <a:off x="2152741" y="1874560"/>
                <a:ext cx="1268321" cy="1205735"/>
              </a:xfrm>
              <a:custGeom>
                <a:rect b="b" l="l" r="r" t="t"/>
                <a:pathLst>
                  <a:path extrusionOk="0" h="19674" w="19674">
                    <a:moveTo>
                      <a:pt x="16798" y="2875"/>
                    </a:moveTo>
                    <a:cubicBezTo>
                      <a:pt x="20637" y="6714"/>
                      <a:pt x="20632" y="12942"/>
                      <a:pt x="16788" y="16787"/>
                    </a:cubicBezTo>
                    <a:cubicBezTo>
                      <a:pt x="12943" y="20632"/>
                      <a:pt x="6714" y="20637"/>
                      <a:pt x="2876" y="16799"/>
                    </a:cubicBezTo>
                    <a:cubicBezTo>
                      <a:pt x="-963" y="12960"/>
                      <a:pt x="-958" y="6732"/>
                      <a:pt x="2886" y="2887"/>
                    </a:cubicBezTo>
                    <a:cubicBezTo>
                      <a:pt x="6731" y="-958"/>
                      <a:pt x="12960" y="-963"/>
                      <a:pt x="16798" y="2875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rgbClr val="163A8E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Shape Shape" id="433" name="Google Shape;433;p39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 flipH="1" rot="420000">
                <a:off x="2218587" y="1973407"/>
                <a:ext cx="802870" cy="7831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ine Shape" id="434" name="Google Shape;434;p39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 flipH="1">
                <a:off x="2926339" y="4273355"/>
                <a:ext cx="454165" cy="32675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5" name="Google Shape;435;p39"/>
              <p:cNvSpPr/>
              <p:nvPr/>
            </p:nvSpPr>
            <p:spPr>
              <a:xfrm>
                <a:off x="649808" y="410837"/>
                <a:ext cx="3109836" cy="2807262"/>
              </a:xfrm>
              <a:prstGeom prst="ellipse">
                <a:avLst/>
              </a:prstGeom>
              <a:solidFill>
                <a:srgbClr val="163A8F">
                  <a:alpha val="20000"/>
                </a:srgbClr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9"/>
              <p:cNvSpPr/>
              <p:nvPr/>
            </p:nvSpPr>
            <p:spPr>
              <a:xfrm>
                <a:off x="531738" y="1106579"/>
                <a:ext cx="3621111" cy="3418706"/>
              </a:xfrm>
              <a:prstGeom prst="ellipse">
                <a:avLst/>
              </a:prstGeom>
              <a:solidFill>
                <a:srgbClr val="163A8F">
                  <a:alpha val="20000"/>
                </a:srgbClr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9"/>
              <p:cNvSpPr/>
              <p:nvPr/>
            </p:nvSpPr>
            <p:spPr>
              <a:xfrm>
                <a:off x="1802623" y="1515093"/>
                <a:ext cx="2730529" cy="2601678"/>
              </a:xfrm>
              <a:prstGeom prst="ellipse">
                <a:avLst/>
              </a:prstGeom>
              <a:solidFill>
                <a:srgbClr val="163A8F">
                  <a:alpha val="20000"/>
                </a:srgbClr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9"/>
              <p:cNvSpPr/>
              <p:nvPr/>
            </p:nvSpPr>
            <p:spPr>
              <a:xfrm>
                <a:off x="1885173" y="1542846"/>
                <a:ext cx="1215479" cy="1657564"/>
              </a:xfrm>
              <a:prstGeom prst="ellipse">
                <a:avLst/>
              </a:prstGeom>
              <a:solidFill>
                <a:srgbClr val="163A8F">
                  <a:alpha val="20000"/>
                </a:srgbClr>
              </a:solidFill>
              <a:ln>
                <a:noFill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0"/>
          <p:cNvSpPr txBox="1"/>
          <p:nvPr/>
        </p:nvSpPr>
        <p:spPr>
          <a:xfrm>
            <a:off x="3685758" y="4610100"/>
            <a:ext cx="1772484" cy="219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FBE9CE"/>
                </a:solidFill>
                <a:latin typeface="Arial"/>
                <a:ea typeface="Arial"/>
                <a:cs typeface="Arial"/>
                <a:sym typeface="Arial"/>
              </a:rPr>
              <a:t>Created and designed by Plura.</a:t>
            </a:r>
            <a:endParaRPr sz="500"/>
          </a:p>
        </p:txBody>
      </p:sp>
      <p:sp>
        <p:nvSpPr>
          <p:cNvPr id="444" name="Google Shape;444;p40"/>
          <p:cNvSpPr txBox="1"/>
          <p:nvPr/>
        </p:nvSpPr>
        <p:spPr>
          <a:xfrm>
            <a:off x="481200" y="1226400"/>
            <a:ext cx="42093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b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Selected: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revenue_ch1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cash_spent_ch1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dpi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resource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Used: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K-Prototype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Size: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10,000 (minmum required: 342)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40"/>
          <p:cNvSpPr txBox="1"/>
          <p:nvPr/>
        </p:nvSpPr>
        <p:spPr>
          <a:xfrm>
            <a:off x="481200" y="643825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1</a:t>
            </a:r>
            <a:endParaRPr sz="6000">
              <a:solidFill>
                <a:srgbClr val="163B8F"/>
              </a:solidFill>
            </a:endParaRPr>
          </a:p>
        </p:txBody>
      </p:sp>
      <p:pic>
        <p:nvPicPr>
          <p:cNvPr id="446" name="Google Shape;4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575" y="1531300"/>
            <a:ext cx="4894280" cy="3297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40"/>
          <p:cNvGrpSpPr/>
          <p:nvPr/>
        </p:nvGrpSpPr>
        <p:grpSpPr>
          <a:xfrm rot="-2003607">
            <a:off x="7457843" y="-587528"/>
            <a:ext cx="1787956" cy="1147474"/>
            <a:chOff x="-56613" y="-28306"/>
            <a:chExt cx="4767756" cy="3059849"/>
          </a:xfrm>
        </p:grpSpPr>
        <p:sp>
          <p:nvSpPr>
            <p:cNvPr id="448" name="Google Shape;448;p40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449" name="Google Shape;449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450" name="Google Shape;450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451" name="Google Shape;451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452" name="Google Shape;452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0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0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0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0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457" name="Google Shape;457;p4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0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459" name="Google Shape;459;p4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460" name="Google Shape;460;p4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40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/>
          <p:nvPr/>
        </p:nvSpPr>
        <p:spPr>
          <a:xfrm>
            <a:off x="3385598" y="0"/>
            <a:ext cx="2372804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394969" y="488680"/>
            <a:ext cx="2625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3800"/>
              <a:buFont typeface="Arial"/>
              <a:buNone/>
            </a:pPr>
            <a:r>
              <a:rPr lang="zh-CN" sz="38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Active Users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5903449" y="488675"/>
            <a:ext cx="31371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3800"/>
              <a:buFont typeface="Arial"/>
              <a:buNone/>
            </a:pPr>
            <a:r>
              <a:rPr lang="zh-CN" sz="38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Inactive Users</a:t>
            </a:r>
            <a:endParaRPr sz="3800">
              <a:solidFill>
                <a:srgbClr val="163B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41"/>
          <p:cNvSpPr/>
          <p:nvPr/>
        </p:nvSpPr>
        <p:spPr>
          <a:xfrm>
            <a:off x="1205433" y="268763"/>
            <a:ext cx="1004700" cy="1004700"/>
          </a:xfrm>
          <a:prstGeom prst="ellipse">
            <a:avLst/>
          </a:prstGeom>
          <a:solidFill>
            <a:srgbClr val="163A8F">
              <a:alpha val="14901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1"/>
          <p:cNvSpPr/>
          <p:nvPr/>
        </p:nvSpPr>
        <p:spPr>
          <a:xfrm>
            <a:off x="6927946" y="268800"/>
            <a:ext cx="1004700" cy="1004700"/>
          </a:xfrm>
          <a:prstGeom prst="ellipse">
            <a:avLst/>
          </a:prstGeom>
          <a:solidFill>
            <a:srgbClr val="163A8F">
              <a:alpha val="14901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41"/>
          <p:cNvGrpSpPr/>
          <p:nvPr/>
        </p:nvGrpSpPr>
        <p:grpSpPr>
          <a:xfrm flipH="1" rot="10380000">
            <a:off x="3438021" y="-1078148"/>
            <a:ext cx="2262071" cy="2221986"/>
            <a:chOff x="-50801" y="-25401"/>
            <a:chExt cx="6032187" cy="5925293"/>
          </a:xfrm>
        </p:grpSpPr>
        <p:sp>
          <p:nvSpPr>
            <p:cNvPr id="475" name="Google Shape;475;p41"/>
            <p:cNvSpPr/>
            <p:nvPr/>
          </p:nvSpPr>
          <p:spPr>
            <a:xfrm flipH="1">
              <a:off x="607039" y="728864"/>
              <a:ext cx="4900157" cy="4900157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val Oval" id="476" name="Google Shape;47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50801" y="898136"/>
              <a:ext cx="5357286" cy="5001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al Oval" id="477" name="Google Shape;477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291171" y="1146197"/>
              <a:ext cx="4690215" cy="4505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ircle Circle" id="478" name="Google Shape;478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866748" y="847528"/>
              <a:ext cx="4505634" cy="4505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al Oval" id="479" name="Google Shape;479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644086" y="-25401"/>
              <a:ext cx="4950957" cy="5239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41"/>
            <p:cNvSpPr/>
            <p:nvPr/>
          </p:nvSpPr>
          <p:spPr>
            <a:xfrm flipH="1">
              <a:off x="1464729" y="1341491"/>
              <a:ext cx="3309672" cy="3674903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 flipH="1">
              <a:off x="1563098" y="1498685"/>
              <a:ext cx="3054109" cy="2733950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 flipH="1">
              <a:off x="2016934" y="1137139"/>
              <a:ext cx="3054109" cy="3203320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 flipH="1">
              <a:off x="1372868" y="1655879"/>
              <a:ext cx="3054110" cy="3203321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val Oval" id="484" name="Google Shape;484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2198906" y="1759253"/>
              <a:ext cx="1841318" cy="2212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41"/>
            <p:cNvSpPr/>
            <p:nvPr/>
          </p:nvSpPr>
          <p:spPr>
            <a:xfrm flipH="1">
              <a:off x="2661430" y="2266725"/>
              <a:ext cx="1765118" cy="1667241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val Oval" id="486" name="Google Shape;486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2755727" y="2452330"/>
              <a:ext cx="1077555" cy="10440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7" name="Google Shape;487;p41"/>
          <p:cNvSpPr txBox="1"/>
          <p:nvPr/>
        </p:nvSpPr>
        <p:spPr>
          <a:xfrm>
            <a:off x="611050" y="1578986"/>
            <a:ext cx="2193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488" name="Google Shape;488;p41"/>
          <p:cNvSpPr txBox="1"/>
          <p:nvPr/>
        </p:nvSpPr>
        <p:spPr>
          <a:xfrm>
            <a:off x="5799950" y="1578975"/>
            <a:ext cx="3344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Times New Roman"/>
                <a:ea typeface="Times New Roman"/>
                <a:cs typeface="Times New Roman"/>
                <a:sym typeface="Times New Roman"/>
              </a:rPr>
              <a:t>Type 3 User: "Apathies"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i="1" lang="zh-CN" sz="1300">
                <a:latin typeface="Times New Roman"/>
                <a:ea typeface="Times New Roman"/>
                <a:cs typeface="Times New Roman"/>
                <a:sym typeface="Times New Roman"/>
              </a:rPr>
              <a:t>“Sorry but we are not into this”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From paid channel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Typical Inactive users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zh-C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Impulsiveness Term1: Low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zh-C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Impulsiveness Term2: Low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1"/>
          <p:cNvSpPr txBox="1"/>
          <p:nvPr/>
        </p:nvSpPr>
        <p:spPr>
          <a:xfrm>
            <a:off x="3385600" y="1086275"/>
            <a:ext cx="2372700" cy="30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24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Results</a:t>
            </a:r>
            <a:endParaRPr sz="24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24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Categories</a:t>
            </a:r>
            <a:endParaRPr sz="24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24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 Segments</a:t>
            </a:r>
            <a:endParaRPr sz="24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t/>
            </a:r>
            <a:endParaRPr sz="24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t/>
            </a:r>
            <a:endParaRPr sz="16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6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we join “Impulsiveness” back to the sample dataset to see how impulsive each segment is…</a:t>
            </a:r>
            <a:endParaRPr sz="16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41"/>
          <p:cNvSpPr txBox="1"/>
          <p:nvPr/>
        </p:nvSpPr>
        <p:spPr>
          <a:xfrm>
            <a:off x="112900" y="1466075"/>
            <a:ext cx="3272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Type 1 Users: “</a:t>
            </a: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Believers</a:t>
            </a: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 ”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i="1" lang="zh-CN" sz="1300">
                <a:latin typeface="Times New Roman"/>
                <a:ea typeface="Times New Roman"/>
                <a:cs typeface="Times New Roman"/>
                <a:sym typeface="Times New Roman"/>
              </a:rPr>
              <a:t>“We play, we pay”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Very few users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From paid channel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Impulsiveness Term1: </a:t>
            </a: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Extremely</a:t>
            </a: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 High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zh-C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Impulsiveness Term2: Extremely High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1" name="Google Shape;491;p41"/>
          <p:cNvPicPr preferRelativeResize="0"/>
          <p:nvPr/>
        </p:nvPicPr>
        <p:blipFill rotWithShape="1">
          <a:blip r:embed="rId9">
            <a:alphaModFix amt="37000"/>
          </a:blip>
          <a:srcRect b="-24019" l="-2180" r="2180" t="24020"/>
          <a:stretch/>
        </p:blipFill>
        <p:spPr>
          <a:xfrm>
            <a:off x="71350" y="3139050"/>
            <a:ext cx="3272700" cy="32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 txBox="1"/>
          <p:nvPr/>
        </p:nvSpPr>
        <p:spPr>
          <a:xfrm>
            <a:off x="112900" y="3049475"/>
            <a:ext cx="31983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Type 2 Users: “Observers”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i="1" lang="zh-CN" sz="1300">
                <a:latin typeface="Times New Roman"/>
                <a:ea typeface="Times New Roman"/>
                <a:cs typeface="Times New Roman"/>
                <a:sym typeface="Times New Roman"/>
              </a:rPr>
              <a:t>“Let us see and try what game you got”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Promotion could be still very effective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From paid channel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So-called, potential users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Impulsiveness Term1: Slightly Higher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Impulsiveness Term2: Slightly Higher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5758250" y="3139050"/>
            <a:ext cx="3344100" cy="18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Times New Roman"/>
                <a:ea typeface="Times New Roman"/>
                <a:cs typeface="Times New Roman"/>
                <a:sym typeface="Times New Roman"/>
              </a:rPr>
              <a:t>Type 4 User: "N</a:t>
            </a:r>
            <a:r>
              <a:rPr b="1" lang="zh-CN" sz="1300">
                <a:latin typeface="Times New Roman"/>
                <a:ea typeface="Times New Roman"/>
                <a:cs typeface="Times New Roman"/>
                <a:sym typeface="Times New Roman"/>
              </a:rPr>
              <a:t>eutral</a:t>
            </a:r>
            <a:r>
              <a:rPr b="1" lang="zh-CN" sz="1300">
                <a:latin typeface="Times New Roman"/>
                <a:ea typeface="Times New Roman"/>
                <a:cs typeface="Times New Roman"/>
                <a:sym typeface="Times New Roman"/>
              </a:rPr>
              <a:t>"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i="1" lang="zh-CN" sz="1300">
                <a:latin typeface="Times New Roman"/>
                <a:ea typeface="Times New Roman"/>
                <a:cs typeface="Times New Roman"/>
                <a:sym typeface="Times New Roman"/>
              </a:rPr>
              <a:t>“The Game worth trying, but we stay calm”</a:t>
            </a:r>
            <a:endParaRPr i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Very close to type 3 users, but higher active hours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From paid channel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zh-C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Impulsiveness Term1: Extremely Low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zh-C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Impulsiveness Term2: Extremely Low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41"/>
          <p:cNvPicPr preferRelativeResize="0"/>
          <p:nvPr/>
        </p:nvPicPr>
        <p:blipFill>
          <a:blip r:embed="rId10">
            <a:alphaModFix amt="32000"/>
          </a:blip>
          <a:stretch>
            <a:fillRect/>
          </a:stretch>
        </p:blipFill>
        <p:spPr>
          <a:xfrm>
            <a:off x="5799950" y="2964850"/>
            <a:ext cx="3079900" cy="21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9" name="Google Shape;499;p42"/>
          <p:cNvGraphicFramePr/>
          <p:nvPr/>
        </p:nvGraphicFramePr>
        <p:xfrm>
          <a:off x="111888" y="122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{4076E003-8B0D-462D-8C6C-11B85EEB50F5}</a:tableStyleId>
              </a:tblPr>
              <a:tblGrid>
                <a:gridCol w="846575"/>
                <a:gridCol w="996825"/>
                <a:gridCol w="754700"/>
                <a:gridCol w="871600"/>
                <a:gridCol w="383625"/>
                <a:gridCol w="849900"/>
                <a:gridCol w="926850"/>
                <a:gridCol w="1156800"/>
                <a:gridCol w="1135350"/>
                <a:gridCol w="860675"/>
              </a:tblGrid>
              <a:tr h="545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active_hours_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ch1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revenue_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ch1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cash_spent_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ch1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dpi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mobile_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source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Impulsiveness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Impulsiveness_T1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Impulsiveness_T2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67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Sample Mean/Mode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7.3993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0.0866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58.9909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Paid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0.0287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0.0238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0.0416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10000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</a:t>
                      </a: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Believers” 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12.0594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7.0970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188.554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Paid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0.0611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0.1725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0.0730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101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6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</a:t>
                      </a: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Observers”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7.7735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0.0394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98.8784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Paid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0.0379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0.0325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0.0539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3784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7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</a:t>
                      </a: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Apathies”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6.9029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54.3928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Paid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0.0233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0.0190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0.0342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2543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4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“Netural”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7.2245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16.346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Organic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0.0219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0.0138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0.0330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3572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0" name="Google Shape;500;p42"/>
          <p:cNvSpPr txBox="1"/>
          <p:nvPr/>
        </p:nvSpPr>
        <p:spPr>
          <a:xfrm>
            <a:off x="0" y="456700"/>
            <a:ext cx="7568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8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Segmentation Results in detail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01" name="Google Shape;501;p42"/>
          <p:cNvGrpSpPr/>
          <p:nvPr/>
        </p:nvGrpSpPr>
        <p:grpSpPr>
          <a:xfrm rot="1864742">
            <a:off x="8264677" y="4735859"/>
            <a:ext cx="1788070" cy="1147547"/>
            <a:chOff x="-56613" y="-28306"/>
            <a:chExt cx="4767756" cy="3059849"/>
          </a:xfrm>
        </p:grpSpPr>
        <p:sp>
          <p:nvSpPr>
            <p:cNvPr id="502" name="Google Shape;502;p42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03" name="Google Shape;503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04" name="Google Shape;504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05" name="Google Shape;505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06" name="Google Shape;506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7" name="Google Shape;507;p42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2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11" name="Google Shape;511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42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13" name="Google Shape;513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514" name="Google Shape;514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p42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"/>
          <p:cNvSpPr txBox="1"/>
          <p:nvPr/>
        </p:nvSpPr>
        <p:spPr>
          <a:xfrm>
            <a:off x="278324" y="257100"/>
            <a:ext cx="42873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6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Takeaways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4" name="Google Shape;524;p43"/>
          <p:cNvSpPr txBox="1"/>
          <p:nvPr/>
        </p:nvSpPr>
        <p:spPr>
          <a:xfrm>
            <a:off x="278324" y="1224949"/>
            <a:ext cx="3226500" cy="3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of Differentating promotion plans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supporting references, promotion plans can then be designed trustfully.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Ethic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rice discrimination? No No No…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secret/special/kind/useful/unique promotion packages we picked for customers.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Paid Mobile Sources Are Worth Having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the most inactive users from the paid channels are still more impulsive than those from organic.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5" name="Google Shape;5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266" y="1224950"/>
            <a:ext cx="4925184" cy="277041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3"/>
          <p:cNvSpPr txBox="1"/>
          <p:nvPr/>
        </p:nvSpPr>
        <p:spPr>
          <a:xfrm>
            <a:off x="3943275" y="3995375"/>
            <a:ext cx="5181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Here comes with our phase 1 outcome: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latin typeface="Times New Roman"/>
                <a:ea typeface="Times New Roman"/>
                <a:cs typeface="Times New Roman"/>
                <a:sym typeface="Times New Roman"/>
              </a:rPr>
              <a:t>“The Secret Shop” 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-Emphasize the sense of mystery, uniqueness, and exclusive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43"/>
          <p:cNvGrpSpPr/>
          <p:nvPr/>
        </p:nvGrpSpPr>
        <p:grpSpPr>
          <a:xfrm rot="1864742">
            <a:off x="6090702" y="-301766"/>
            <a:ext cx="1788070" cy="1147547"/>
            <a:chOff x="-56613" y="-28306"/>
            <a:chExt cx="4767756" cy="3059849"/>
          </a:xfrm>
        </p:grpSpPr>
        <p:sp>
          <p:nvSpPr>
            <p:cNvPr id="528" name="Google Shape;528;p43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29" name="Google Shape;529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30" name="Google Shape;530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31" name="Google Shape;531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32" name="Google Shape;532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p43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3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37" name="Google Shape;537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43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39" name="Google Shape;539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540" name="Google Shape;540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43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4"/>
          <p:cNvSpPr txBox="1"/>
          <p:nvPr/>
        </p:nvSpPr>
        <p:spPr>
          <a:xfrm>
            <a:off x="4885320" y="2655527"/>
            <a:ext cx="35454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9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550" name="Google Shape;550;p44"/>
          <p:cNvSpPr txBox="1"/>
          <p:nvPr/>
        </p:nvSpPr>
        <p:spPr>
          <a:xfrm>
            <a:off x="433825" y="246000"/>
            <a:ext cx="85461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1.The Final Outcome</a:t>
            </a:r>
            <a:endParaRPr sz="3200">
              <a:solidFill>
                <a:srgbClr val="163B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1" name="Google Shape;551;p44"/>
          <p:cNvSpPr txBox="1"/>
          <p:nvPr/>
        </p:nvSpPr>
        <p:spPr>
          <a:xfrm>
            <a:off x="433813" y="969500"/>
            <a:ext cx="5456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lang="zh-CN" sz="1700">
                <a:latin typeface="Times New Roman"/>
                <a:ea typeface="Times New Roman"/>
                <a:cs typeface="Times New Roman"/>
                <a:sym typeface="Times New Roman"/>
              </a:rPr>
              <a:t>The Secret Shop for “Belivers”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44"/>
          <p:cNvSpPr txBox="1"/>
          <p:nvPr/>
        </p:nvSpPr>
        <p:spPr>
          <a:xfrm>
            <a:off x="6498025" y="1346963"/>
            <a:ext cx="2646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Prototype User Interface along with its key elements: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Title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: This is “The Secret Shop.”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Tagline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: S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timulate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 users by words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Price-off tag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: Emphasize those we think is more acceptable for users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Countdown clock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: Limited time only!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3" name="Google Shape;553;p44"/>
          <p:cNvSpPr txBox="1"/>
          <p:nvPr/>
        </p:nvSpPr>
        <p:spPr>
          <a:xfrm>
            <a:off x="433825" y="4140325"/>
            <a:ext cx="545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latin typeface="Times New Roman"/>
                <a:ea typeface="Times New Roman"/>
                <a:cs typeface="Times New Roman"/>
                <a:sym typeface="Times New Roman"/>
              </a:rPr>
              <a:t>Screenshots are from “Genshin Impact,” only for reference.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4" name="Google Shape;5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25" y="1657602"/>
            <a:ext cx="5155980" cy="2102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5" name="Google Shape;555;p44"/>
          <p:cNvGrpSpPr/>
          <p:nvPr/>
        </p:nvGrpSpPr>
        <p:grpSpPr>
          <a:xfrm rot="6428994">
            <a:off x="-577052" y="4768775"/>
            <a:ext cx="1788276" cy="1147679"/>
            <a:chOff x="-56613" y="-28306"/>
            <a:chExt cx="4767756" cy="3059849"/>
          </a:xfrm>
        </p:grpSpPr>
        <p:sp>
          <p:nvSpPr>
            <p:cNvPr id="556" name="Google Shape;556;p44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57" name="Google Shape;557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58" name="Google Shape;558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59" name="Google Shape;559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60" name="Google Shape;560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4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4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4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4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65" name="Google Shape;565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44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67" name="Google Shape;567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568" name="Google Shape;568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44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7" name="Google Shape;577;p45"/>
          <p:cNvGraphicFramePr/>
          <p:nvPr/>
        </p:nvGraphicFramePr>
        <p:xfrm>
          <a:off x="94713" y="115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{4076E003-8B0D-462D-8C6C-11B85EEB50F5}</a:tableStyleId>
              </a:tblPr>
              <a:tblGrid>
                <a:gridCol w="1019825"/>
                <a:gridCol w="1328750"/>
                <a:gridCol w="3390075"/>
                <a:gridCol w="1180225"/>
                <a:gridCol w="1638025"/>
              </a:tblGrid>
              <a:tr h="47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Title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Tagline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Price-off tag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Countdown clock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“Believers” 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“The Secret Shop”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“Exclusive sale, designed only for you!”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59.99$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99.99$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48 Hours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1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“Observers”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“The Secret Shop”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“Having a bit of trouble? Your special delivery just arrived!”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29.99$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59.99$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78 Hours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3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“Apathies”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“The Secret Shop”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“The only package you need!”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4.99$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9.99$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168 Hours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  <a:tr h="74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“Netural”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“The Secret Shop”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“The only package you need!”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2.99$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4.99$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120 Hours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78" name="Google Shape;578;p45"/>
          <p:cNvSpPr txBox="1"/>
          <p:nvPr/>
        </p:nvSpPr>
        <p:spPr>
          <a:xfrm>
            <a:off x="0" y="456700"/>
            <a:ext cx="930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Elements Details of “The Secret Shop” for Each Segment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79" name="Google Shape;579;p45"/>
          <p:cNvGrpSpPr/>
          <p:nvPr/>
        </p:nvGrpSpPr>
        <p:grpSpPr>
          <a:xfrm rot="1864742">
            <a:off x="8219802" y="51459"/>
            <a:ext cx="1788070" cy="1147547"/>
            <a:chOff x="-56613" y="-28306"/>
            <a:chExt cx="4767756" cy="3059849"/>
          </a:xfrm>
        </p:grpSpPr>
        <p:sp>
          <p:nvSpPr>
            <p:cNvPr id="580" name="Google Shape;580;p45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81" name="Google Shape;581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82" name="Google Shape;582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83" name="Google Shape;583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584" name="Google Shape;584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45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5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5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5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89" name="Google Shape;589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45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591" name="Google Shape;591;p4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592" name="Google Shape;592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45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6"/>
          <p:cNvSpPr txBox="1"/>
          <p:nvPr/>
        </p:nvSpPr>
        <p:spPr>
          <a:xfrm>
            <a:off x="0" y="456700"/>
            <a:ext cx="930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Last Topic in Phase 1: </a:t>
            </a:r>
            <a:endParaRPr sz="2400">
              <a:solidFill>
                <a:srgbClr val="163B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Best Timing to Initalize Promotions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Google Shape;602;p46"/>
          <p:cNvSpPr txBox="1"/>
          <p:nvPr/>
        </p:nvSpPr>
        <p:spPr>
          <a:xfrm>
            <a:off x="94725" y="1326125"/>
            <a:ext cx="75306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At this point, we have all four promotion plans ready to be implemented, but when?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Taking average impulsiveness as a threshold, we ask, what percentage of users in each treatment group are more impulsive than the smaple average.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004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T0: 4.25%</a:t>
            </a:r>
            <a:r>
              <a:rPr lang="zh-C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zh-C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lang="zh-CN" sz="1800">
                <a:latin typeface="Times New Roman"/>
                <a:ea typeface="Times New Roman"/>
                <a:cs typeface="Times New Roman"/>
                <a:sym typeface="Times New Roman"/>
              </a:rPr>
              <a:t>T25: 3.09%				T50: 2.46%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all users in the T0 group, 4.25 percent of them will show impulsiveness higher than the sample average.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Conclusion: “The Secret Shop” will be implemented 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right after users finish chapter one</a:t>
            </a: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3" name="Google Shape;6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5" y="2571750"/>
            <a:ext cx="483100" cy="48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46"/>
          <p:cNvGrpSpPr/>
          <p:nvPr/>
        </p:nvGrpSpPr>
        <p:grpSpPr>
          <a:xfrm rot="1864742">
            <a:off x="7939677" y="4365409"/>
            <a:ext cx="1788070" cy="1147547"/>
            <a:chOff x="-56613" y="-28306"/>
            <a:chExt cx="4767756" cy="3059849"/>
          </a:xfrm>
        </p:grpSpPr>
        <p:sp>
          <p:nvSpPr>
            <p:cNvPr id="605" name="Google Shape;605;p46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606" name="Google Shape;606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607" name="Google Shape;607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608" name="Google Shape;608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609" name="Google Shape;609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0" name="Google Shape;610;p46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6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6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6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614" name="Google Shape;614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5" name="Google Shape;615;p46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616" name="Google Shape;616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617" name="Google Shape;617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46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6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6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6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7"/>
          <p:cNvSpPr txBox="1"/>
          <p:nvPr/>
        </p:nvSpPr>
        <p:spPr>
          <a:xfrm>
            <a:off x="2366451" y="734750"/>
            <a:ext cx="63483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terms of “farm-to-win” metrics, </a:t>
            </a: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</a:t>
            </a: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promotions the reason people play less?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7" name="Google Shape;627;p47"/>
          <p:cNvSpPr/>
          <p:nvPr/>
        </p:nvSpPr>
        <p:spPr>
          <a:xfrm>
            <a:off x="-6363" y="0"/>
            <a:ext cx="2372700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7"/>
          <p:cNvSpPr txBox="1"/>
          <p:nvPr/>
        </p:nvSpPr>
        <p:spPr>
          <a:xfrm>
            <a:off x="2366450" y="3959200"/>
            <a:ext cx="6179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Conclusion/ Assumption: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promotion makes user play less, it has to be something they got from the promotion, which is effecting their users’ behavior.</a:t>
            </a:r>
            <a:endParaRPr sz="1500"/>
          </a:p>
        </p:txBody>
      </p:sp>
      <p:sp>
        <p:nvSpPr>
          <p:cNvPr id="629" name="Google Shape;629;p47"/>
          <p:cNvSpPr txBox="1"/>
          <p:nvPr/>
        </p:nvSpPr>
        <p:spPr>
          <a:xfrm>
            <a:off x="3214020" y="4247486"/>
            <a:ext cx="49812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630" name="Google Shape;630;p47"/>
          <p:cNvSpPr txBox="1"/>
          <p:nvPr/>
        </p:nvSpPr>
        <p:spPr>
          <a:xfrm>
            <a:off x="233625" y="2703800"/>
            <a:ext cx="18927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Dive Even Deeper</a:t>
            </a:r>
            <a:endParaRPr sz="19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31" name="Google Shape;631;p47"/>
          <p:cNvGrpSpPr/>
          <p:nvPr/>
        </p:nvGrpSpPr>
        <p:grpSpPr>
          <a:xfrm>
            <a:off x="-1011136" y="-483463"/>
            <a:ext cx="2515964" cy="5312359"/>
            <a:chOff x="-56792" y="-31405"/>
            <a:chExt cx="6709239" cy="14166291"/>
          </a:xfrm>
        </p:grpSpPr>
        <p:grpSp>
          <p:nvGrpSpPr>
            <p:cNvPr id="632" name="Google Shape;632;p47"/>
            <p:cNvGrpSpPr/>
            <p:nvPr/>
          </p:nvGrpSpPr>
          <p:grpSpPr>
            <a:xfrm rot="420124">
              <a:off x="281860" y="314162"/>
              <a:ext cx="6031933" cy="5925044"/>
              <a:chOff x="-50801" y="-25401"/>
              <a:chExt cx="6032187" cy="5925293"/>
            </a:xfrm>
          </p:grpSpPr>
          <p:sp>
            <p:nvSpPr>
              <p:cNvPr id="633" name="Google Shape;633;p47"/>
              <p:cNvSpPr/>
              <p:nvPr/>
            </p:nvSpPr>
            <p:spPr>
              <a:xfrm flipH="1">
                <a:off x="606996" y="728864"/>
                <a:ext cx="4900200" cy="49002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634" name="Google Shape;634;p4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50801" y="898136"/>
                <a:ext cx="5357286" cy="5001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635" name="Google Shape;635;p4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1291172" y="1146197"/>
                <a:ext cx="469021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ircle Circle" id="636" name="Google Shape;636;p4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66748" y="847528"/>
                <a:ext cx="450563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637" name="Google Shape;637;p4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644086" y="-25401"/>
                <a:ext cx="4950957" cy="5239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38" name="Google Shape;638;p47"/>
              <p:cNvSpPr/>
              <p:nvPr/>
            </p:nvSpPr>
            <p:spPr>
              <a:xfrm flipH="1">
                <a:off x="1464801" y="1341491"/>
                <a:ext cx="3309600" cy="36750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7"/>
              <p:cNvSpPr/>
              <p:nvPr/>
            </p:nvSpPr>
            <p:spPr>
              <a:xfrm flipH="1">
                <a:off x="1563207" y="1498685"/>
                <a:ext cx="3054000" cy="27339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47"/>
              <p:cNvSpPr/>
              <p:nvPr/>
            </p:nvSpPr>
            <p:spPr>
              <a:xfrm flipH="1">
                <a:off x="2017044" y="113713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47"/>
              <p:cNvSpPr/>
              <p:nvPr/>
            </p:nvSpPr>
            <p:spPr>
              <a:xfrm flipH="1">
                <a:off x="1372978" y="165587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642" name="Google Shape;642;p4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2198906" y="1759253"/>
                <a:ext cx="1841318" cy="2212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3" name="Google Shape;643;p47"/>
              <p:cNvSpPr/>
              <p:nvPr/>
            </p:nvSpPr>
            <p:spPr>
              <a:xfrm flipH="1">
                <a:off x="2661348" y="2266725"/>
                <a:ext cx="1765200" cy="16671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644" name="Google Shape;644;p4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2755727" y="2452330"/>
                <a:ext cx="1077555" cy="1044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ine Shape" id="645" name="Google Shape;645;p4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2962478" y="5949254"/>
              <a:ext cx="1464296" cy="81856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6" name="Google Shape;646;p47"/>
          <p:cNvSpPr txBox="1"/>
          <p:nvPr/>
        </p:nvSpPr>
        <p:spPr>
          <a:xfrm>
            <a:off x="2366450" y="252950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2</a:t>
            </a:r>
            <a:endParaRPr sz="6000">
              <a:solidFill>
                <a:srgbClr val="163B8F"/>
              </a:solidFill>
            </a:endParaRPr>
          </a:p>
        </p:txBody>
      </p:sp>
      <p:pic>
        <p:nvPicPr>
          <p:cNvPr id="647" name="Google Shape;647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66450" y="1375123"/>
            <a:ext cx="4368287" cy="25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66502" y="1908823"/>
            <a:ext cx="1709400" cy="1709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/>
          <p:nvPr/>
        </p:nvSpPr>
        <p:spPr>
          <a:xfrm>
            <a:off x="-6363" y="0"/>
            <a:ext cx="4583832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30"/>
          <p:cNvGrpSpPr/>
          <p:nvPr/>
        </p:nvGrpSpPr>
        <p:grpSpPr>
          <a:xfrm>
            <a:off x="-173582" y="-272098"/>
            <a:ext cx="3120245" cy="5526708"/>
            <a:chOff x="-56614" y="-31404"/>
            <a:chExt cx="8320651" cy="14737886"/>
          </a:xfrm>
        </p:grpSpPr>
        <p:grpSp>
          <p:nvGrpSpPr>
            <p:cNvPr id="166" name="Google Shape;166;p30"/>
            <p:cNvGrpSpPr/>
            <p:nvPr/>
          </p:nvGrpSpPr>
          <p:grpSpPr>
            <a:xfrm rot="420000">
              <a:off x="363421" y="397027"/>
              <a:ext cx="7480581" cy="7350733"/>
              <a:chOff x="-50801" y="-25401"/>
              <a:chExt cx="7480580" cy="7350731"/>
            </a:xfrm>
          </p:grpSpPr>
          <p:sp>
            <p:nvSpPr>
              <p:cNvPr id="167" name="Google Shape;167;p30"/>
              <p:cNvSpPr/>
              <p:nvPr/>
            </p:nvSpPr>
            <p:spPr>
              <a:xfrm flipH="1">
                <a:off x="754976" y="906490"/>
                <a:ext cx="6094336" cy="6094336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168" name="Google Shape;168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50801" y="1129394"/>
                <a:ext cx="6638109" cy="61959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169" name="Google Shape;169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1615118" y="1434813"/>
                <a:ext cx="5814661" cy="5585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ircle Circle" id="170" name="Google Shape;170;p3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1087262" y="1063358"/>
                <a:ext cx="5585097" cy="55850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171" name="Google Shape;171;p3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807242" y="-25401"/>
                <a:ext cx="6145136" cy="650422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" name="Google Shape;172;p30"/>
              <p:cNvSpPr/>
              <p:nvPr/>
            </p:nvSpPr>
            <p:spPr>
              <a:xfrm flipH="1">
                <a:off x="1821687" y="1668416"/>
                <a:ext cx="4116247" cy="4570485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0"/>
              <p:cNvSpPr/>
              <p:nvPr/>
            </p:nvSpPr>
            <p:spPr>
              <a:xfrm flipH="1">
                <a:off x="1944029" y="1863918"/>
                <a:ext cx="3798402" cy="340022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0"/>
              <p:cNvSpPr/>
              <p:nvPr/>
            </p:nvSpPr>
            <p:spPr>
              <a:xfrm flipH="1">
                <a:off x="2508466" y="1414262"/>
                <a:ext cx="3798403" cy="3983978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 flipH="1">
                <a:off x="1707440" y="2059421"/>
                <a:ext cx="3798402" cy="3983977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176" name="Google Shape;176;p3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2744070" y="2197273"/>
                <a:ext cx="2271481" cy="27335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" name="Google Shape;177;p30"/>
              <p:cNvSpPr/>
              <p:nvPr/>
            </p:nvSpPr>
            <p:spPr>
              <a:xfrm flipH="1">
                <a:off x="3310027" y="2819132"/>
                <a:ext cx="2195281" cy="2073551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178" name="Google Shape;178;p3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3439685" y="3062349"/>
                <a:ext cx="1315397" cy="12737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ine Shape" id="179" name="Google Shape;179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3690630" y="7405291"/>
              <a:ext cx="1985353" cy="73011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30"/>
          <p:cNvSpPr txBox="1"/>
          <p:nvPr/>
        </p:nvSpPr>
        <p:spPr>
          <a:xfrm>
            <a:off x="1108353" y="3133149"/>
            <a:ext cx="3140393" cy="1176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6000"/>
              <a:buFont typeface="Arial"/>
              <a:buNone/>
            </a:pPr>
            <a:r>
              <a:rPr b="0" i="0" lang="zh-CN" sz="6000" u="none" cap="none" strike="noStrike">
                <a:solidFill>
                  <a:srgbClr val="FBE9CE"/>
                </a:solidFill>
                <a:latin typeface="Arial"/>
                <a:ea typeface="Arial"/>
                <a:cs typeface="Arial"/>
                <a:sym typeface="Arial"/>
              </a:rPr>
              <a:t>Content.</a:t>
            </a:r>
            <a:endParaRPr sz="500"/>
          </a:p>
        </p:txBody>
      </p:sp>
      <p:sp>
        <p:nvSpPr>
          <p:cNvPr id="181" name="Google Shape;181;p30"/>
          <p:cNvSpPr txBox="1"/>
          <p:nvPr/>
        </p:nvSpPr>
        <p:spPr>
          <a:xfrm>
            <a:off x="5404392" y="1760103"/>
            <a:ext cx="27024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163B8F"/>
                </a:solidFill>
                <a:latin typeface="Arial"/>
                <a:ea typeface="Arial"/>
                <a:cs typeface="Arial"/>
                <a:sym typeface="Arial"/>
              </a:rPr>
              <a:t>01. Introductions</a:t>
            </a:r>
            <a:endParaRPr sz="500"/>
          </a:p>
        </p:txBody>
      </p:sp>
      <p:sp>
        <p:nvSpPr>
          <p:cNvPr id="182" name="Google Shape;182;p30"/>
          <p:cNvSpPr txBox="1"/>
          <p:nvPr/>
        </p:nvSpPr>
        <p:spPr>
          <a:xfrm>
            <a:off x="5404391" y="2662853"/>
            <a:ext cx="1874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163B8F"/>
                </a:solidFill>
                <a:latin typeface="Arial"/>
                <a:ea typeface="Arial"/>
                <a:cs typeface="Arial"/>
                <a:sym typeface="Arial"/>
              </a:rPr>
              <a:t>02. Analysis</a:t>
            </a:r>
            <a:endParaRPr sz="500"/>
          </a:p>
        </p:txBody>
      </p:sp>
      <p:sp>
        <p:nvSpPr>
          <p:cNvPr id="183" name="Google Shape;183;p30"/>
          <p:cNvSpPr txBox="1"/>
          <p:nvPr/>
        </p:nvSpPr>
        <p:spPr>
          <a:xfrm>
            <a:off x="5406414" y="3565634"/>
            <a:ext cx="25278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2400"/>
              <a:buFont typeface="Arial"/>
              <a:buNone/>
            </a:pPr>
            <a:r>
              <a:rPr b="0" i="0" lang="zh-CN" sz="2400" u="none" cap="none" strike="noStrike">
                <a:solidFill>
                  <a:srgbClr val="163B8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CN" sz="2400">
                <a:solidFill>
                  <a:srgbClr val="163B8F"/>
                </a:solidFill>
              </a:rPr>
              <a:t>3</a:t>
            </a:r>
            <a:r>
              <a:rPr b="0" i="0" lang="zh-CN" sz="2400" u="none" cap="none" strike="noStrike">
                <a:solidFill>
                  <a:srgbClr val="163B8F"/>
                </a:solidFill>
                <a:latin typeface="Arial"/>
                <a:ea typeface="Arial"/>
                <a:cs typeface="Arial"/>
                <a:sym typeface="Arial"/>
              </a:rPr>
              <a:t>. Conclusions</a:t>
            </a:r>
            <a:endParaRPr sz="500"/>
          </a:p>
        </p:txBody>
      </p:sp>
      <p:sp>
        <p:nvSpPr>
          <p:cNvPr id="184" name="Google Shape;184;p30"/>
          <p:cNvSpPr txBox="1"/>
          <p:nvPr/>
        </p:nvSpPr>
        <p:spPr>
          <a:xfrm>
            <a:off x="885408" y="4662487"/>
            <a:ext cx="1772484" cy="219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163B8F"/>
                </a:solidFill>
                <a:latin typeface="Arial"/>
                <a:ea typeface="Arial"/>
                <a:cs typeface="Arial"/>
                <a:sym typeface="Arial"/>
              </a:rPr>
              <a:t>Created and designed by Plura.</a:t>
            </a:r>
            <a:endParaRPr sz="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48"/>
          <p:cNvSpPr txBox="1"/>
          <p:nvPr/>
        </p:nvSpPr>
        <p:spPr>
          <a:xfrm>
            <a:off x="254100" y="641325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2</a:t>
            </a:r>
            <a:endParaRPr sz="6000">
              <a:solidFill>
                <a:srgbClr val="163B8F"/>
              </a:solidFill>
            </a:endParaRPr>
          </a:p>
        </p:txBody>
      </p:sp>
      <p:pic>
        <p:nvPicPr>
          <p:cNvPr id="654" name="Google Shape;6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5525"/>
            <a:ext cx="548640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8"/>
          <p:cNvSpPr txBox="1"/>
          <p:nvPr/>
        </p:nvSpPr>
        <p:spPr>
          <a:xfrm>
            <a:off x="5638800" y="1309650"/>
            <a:ext cx="3306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What could users get from </a:t>
            </a: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promotion</a:t>
            </a: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 bundles?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Energy</a:t>
            </a:r>
            <a:endParaRPr sz="2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Coins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zh-CN" sz="1900">
                <a:latin typeface="Times New Roman"/>
                <a:ea typeface="Times New Roman"/>
                <a:cs typeface="Times New Roman"/>
                <a:sym typeface="Times New Roman"/>
              </a:rPr>
              <a:t>Cash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56" name="Google Shape;656;p48"/>
          <p:cNvGrpSpPr/>
          <p:nvPr/>
        </p:nvGrpSpPr>
        <p:grpSpPr>
          <a:xfrm flipH="1" rot="-5730096">
            <a:off x="6177842" y="3296259"/>
            <a:ext cx="2705290" cy="1980660"/>
            <a:chOff x="-56613" y="-28306"/>
            <a:chExt cx="4767756" cy="3059849"/>
          </a:xfrm>
        </p:grpSpPr>
        <p:sp>
          <p:nvSpPr>
            <p:cNvPr id="657" name="Google Shape;657;p48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658" name="Google Shape;658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659" name="Google Shape;659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660" name="Google Shape;660;p4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661" name="Google Shape;661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2" name="Google Shape;662;p48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8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8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8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666" name="Google Shape;666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48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668" name="Google Shape;668;p4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669" name="Google Shape;669;p4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48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9"/>
          <p:cNvSpPr txBox="1"/>
          <p:nvPr/>
        </p:nvSpPr>
        <p:spPr>
          <a:xfrm>
            <a:off x="2366451" y="734750"/>
            <a:ext cx="63483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change in percent of each in-game currency could be </a:t>
            </a: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written</a:t>
            </a: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the ratio between the amount currency spent per round within 180 days divided by the amount currency spent per round before chapter 1.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9" name="Google Shape;679;p49"/>
          <p:cNvSpPr/>
          <p:nvPr/>
        </p:nvSpPr>
        <p:spPr>
          <a:xfrm>
            <a:off x="-6375" y="0"/>
            <a:ext cx="2289300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9"/>
          <p:cNvSpPr txBox="1"/>
          <p:nvPr/>
        </p:nvSpPr>
        <p:spPr>
          <a:xfrm>
            <a:off x="325275" y="2495425"/>
            <a:ext cx="17094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Study of Three in-game Currency usage</a:t>
            </a:r>
            <a:endParaRPr sz="19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81" name="Google Shape;681;p49"/>
          <p:cNvGrpSpPr/>
          <p:nvPr/>
        </p:nvGrpSpPr>
        <p:grpSpPr>
          <a:xfrm>
            <a:off x="-1011136" y="-483463"/>
            <a:ext cx="2515964" cy="5312359"/>
            <a:chOff x="-56792" y="-31405"/>
            <a:chExt cx="6709239" cy="14166291"/>
          </a:xfrm>
        </p:grpSpPr>
        <p:grpSp>
          <p:nvGrpSpPr>
            <p:cNvPr id="682" name="Google Shape;682;p49"/>
            <p:cNvGrpSpPr/>
            <p:nvPr/>
          </p:nvGrpSpPr>
          <p:grpSpPr>
            <a:xfrm rot="420124">
              <a:off x="281860" y="314162"/>
              <a:ext cx="6031933" cy="5925044"/>
              <a:chOff x="-50801" y="-25401"/>
              <a:chExt cx="6032187" cy="5925293"/>
            </a:xfrm>
          </p:grpSpPr>
          <p:sp>
            <p:nvSpPr>
              <p:cNvPr id="683" name="Google Shape;683;p49"/>
              <p:cNvSpPr/>
              <p:nvPr/>
            </p:nvSpPr>
            <p:spPr>
              <a:xfrm flipH="1">
                <a:off x="606996" y="728864"/>
                <a:ext cx="4900200" cy="49002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684" name="Google Shape;684;p4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50801" y="898136"/>
                <a:ext cx="5357286" cy="5001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685" name="Google Shape;685;p4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1291172" y="1146197"/>
                <a:ext cx="469021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ircle Circle" id="686" name="Google Shape;686;p4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66748" y="847528"/>
                <a:ext cx="450563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687" name="Google Shape;687;p4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644086" y="-25401"/>
                <a:ext cx="4950957" cy="5239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8" name="Google Shape;688;p49"/>
              <p:cNvSpPr/>
              <p:nvPr/>
            </p:nvSpPr>
            <p:spPr>
              <a:xfrm flipH="1">
                <a:off x="1464801" y="1341491"/>
                <a:ext cx="3309600" cy="36750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9"/>
              <p:cNvSpPr/>
              <p:nvPr/>
            </p:nvSpPr>
            <p:spPr>
              <a:xfrm flipH="1">
                <a:off x="1563207" y="1498685"/>
                <a:ext cx="3054000" cy="27339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49"/>
              <p:cNvSpPr/>
              <p:nvPr/>
            </p:nvSpPr>
            <p:spPr>
              <a:xfrm flipH="1">
                <a:off x="2017044" y="113713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9"/>
              <p:cNvSpPr/>
              <p:nvPr/>
            </p:nvSpPr>
            <p:spPr>
              <a:xfrm flipH="1">
                <a:off x="1372978" y="165587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692" name="Google Shape;692;p4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2198906" y="1759253"/>
                <a:ext cx="1841318" cy="2212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93" name="Google Shape;693;p49"/>
              <p:cNvSpPr/>
              <p:nvPr/>
            </p:nvSpPr>
            <p:spPr>
              <a:xfrm flipH="1">
                <a:off x="2661348" y="2266725"/>
                <a:ext cx="1765200" cy="16671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694" name="Google Shape;694;p49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2755727" y="2452330"/>
                <a:ext cx="1077555" cy="1044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ine Shape" id="695" name="Google Shape;695;p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2962478" y="5949254"/>
              <a:ext cx="1464296" cy="81856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49"/>
          <p:cNvSpPr txBox="1"/>
          <p:nvPr/>
        </p:nvSpPr>
        <p:spPr>
          <a:xfrm>
            <a:off x="2366450" y="252950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2</a:t>
            </a:r>
            <a:endParaRPr sz="6000">
              <a:solidFill>
                <a:srgbClr val="163B8F"/>
              </a:solidFill>
            </a:endParaRPr>
          </a:p>
        </p:txBody>
      </p:sp>
      <p:graphicFrame>
        <p:nvGraphicFramePr>
          <p:cNvPr id="697" name="Google Shape;697;p49"/>
          <p:cNvGraphicFramePr/>
          <p:nvPr/>
        </p:nvGraphicFramePr>
        <p:xfrm>
          <a:off x="2366450" y="2237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{4076E003-8B0D-462D-8C6C-11B85EEB50F5}</a:tableStyleId>
              </a:tblPr>
              <a:tblGrid>
                <a:gridCol w="1510200"/>
                <a:gridCol w="1510200"/>
                <a:gridCol w="1510200"/>
                <a:gridCol w="1510200"/>
              </a:tblGrid>
              <a:tr h="49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Coins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Cash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Energy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No_promo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0000"/>
                          </a:solidFill>
                        </a:rPr>
                        <a:t>216.81%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accent3"/>
                          </a:solidFill>
                        </a:rPr>
                        <a:t>23.35%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0000"/>
                          </a:solidFill>
                        </a:rPr>
                        <a:t>230.56%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accent3"/>
                          </a:solidFill>
                        </a:rPr>
                        <a:t>23.74%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0000"/>
                          </a:solidFill>
                        </a:rPr>
                        <a:t>216.59%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accent3"/>
                          </a:solidFill>
                        </a:rPr>
                        <a:t>23.86%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9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rgbClr val="FF0000"/>
                          </a:solidFill>
                        </a:rPr>
                        <a:t>212.02%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accent3"/>
                          </a:solidFill>
                        </a:rPr>
                        <a:t>23.29%</a:t>
                      </a:r>
                      <a:endParaRPr>
                        <a:solidFill>
                          <a:schemeClr val="accent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</a:rPr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98" name="Google Shape;698;p49"/>
          <p:cNvSpPr txBox="1"/>
          <p:nvPr/>
        </p:nvSpPr>
        <p:spPr>
          <a:xfrm>
            <a:off x="2282825" y="4420900"/>
            <a:ext cx="604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The amount of coins need in the late game is doubled, whereas the demand of cash is quartered, comparing to the demand before chapter 1.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49"/>
          <p:cNvSpPr txBox="1"/>
          <p:nvPr/>
        </p:nvSpPr>
        <p:spPr>
          <a:xfrm>
            <a:off x="2282825" y="1862950"/>
            <a:ext cx="545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600">
                <a:latin typeface="Times New Roman"/>
                <a:ea typeface="Times New Roman"/>
                <a:cs typeface="Times New Roman"/>
                <a:sym typeface="Times New Roman"/>
              </a:rPr>
              <a:t> In-game Currency Usage by Treatment Groupscg</a:t>
            </a:r>
            <a:endParaRPr i="1"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0"/>
          <p:cNvSpPr txBox="1"/>
          <p:nvPr/>
        </p:nvSpPr>
        <p:spPr>
          <a:xfrm>
            <a:off x="2366451" y="734750"/>
            <a:ext cx="6348300" cy="23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question we wanted to answer: why promotions make people play less?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answer we got after studying </a:t>
            </a:r>
            <a:r>
              <a:rPr lang="zh-C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In-game currency usage by treatment groups: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5" name="Google Shape;705;p50"/>
          <p:cNvSpPr/>
          <p:nvPr/>
        </p:nvSpPr>
        <p:spPr>
          <a:xfrm>
            <a:off x="-6375" y="0"/>
            <a:ext cx="2292300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0"/>
          <p:cNvSpPr txBox="1"/>
          <p:nvPr/>
        </p:nvSpPr>
        <p:spPr>
          <a:xfrm>
            <a:off x="325275" y="2419650"/>
            <a:ext cx="17094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All The Assumptions can be Tested Out</a:t>
            </a:r>
            <a:endParaRPr sz="19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07" name="Google Shape;707;p50"/>
          <p:cNvGrpSpPr/>
          <p:nvPr/>
        </p:nvGrpSpPr>
        <p:grpSpPr>
          <a:xfrm>
            <a:off x="-1011136" y="-483463"/>
            <a:ext cx="2515964" cy="5312359"/>
            <a:chOff x="-56792" y="-31405"/>
            <a:chExt cx="6709239" cy="14166291"/>
          </a:xfrm>
        </p:grpSpPr>
        <p:grpSp>
          <p:nvGrpSpPr>
            <p:cNvPr id="708" name="Google Shape;708;p50"/>
            <p:cNvGrpSpPr/>
            <p:nvPr/>
          </p:nvGrpSpPr>
          <p:grpSpPr>
            <a:xfrm rot="420124">
              <a:off x="281860" y="314162"/>
              <a:ext cx="6031933" cy="5925044"/>
              <a:chOff x="-50801" y="-25401"/>
              <a:chExt cx="6032187" cy="5925293"/>
            </a:xfrm>
          </p:grpSpPr>
          <p:sp>
            <p:nvSpPr>
              <p:cNvPr id="709" name="Google Shape;709;p50"/>
              <p:cNvSpPr/>
              <p:nvPr/>
            </p:nvSpPr>
            <p:spPr>
              <a:xfrm flipH="1">
                <a:off x="606996" y="728864"/>
                <a:ext cx="4900200" cy="49002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710" name="Google Shape;710;p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50801" y="898136"/>
                <a:ext cx="5357286" cy="5001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711" name="Google Shape;711;p5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1291172" y="1146197"/>
                <a:ext cx="469021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ircle Circle" id="712" name="Google Shape;712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66748" y="847528"/>
                <a:ext cx="450563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713" name="Google Shape;713;p5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644086" y="-25401"/>
                <a:ext cx="4950957" cy="5239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4" name="Google Shape;714;p50"/>
              <p:cNvSpPr/>
              <p:nvPr/>
            </p:nvSpPr>
            <p:spPr>
              <a:xfrm flipH="1">
                <a:off x="1464801" y="1341491"/>
                <a:ext cx="3309600" cy="36750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50"/>
              <p:cNvSpPr/>
              <p:nvPr/>
            </p:nvSpPr>
            <p:spPr>
              <a:xfrm flipH="1">
                <a:off x="1563207" y="1498685"/>
                <a:ext cx="3054000" cy="27339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50"/>
              <p:cNvSpPr/>
              <p:nvPr/>
            </p:nvSpPr>
            <p:spPr>
              <a:xfrm flipH="1">
                <a:off x="2017044" y="113713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50"/>
              <p:cNvSpPr/>
              <p:nvPr/>
            </p:nvSpPr>
            <p:spPr>
              <a:xfrm flipH="1">
                <a:off x="1372978" y="165587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718" name="Google Shape;718;p5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2198906" y="1759253"/>
                <a:ext cx="1841318" cy="2212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9" name="Google Shape;719;p50"/>
              <p:cNvSpPr/>
              <p:nvPr/>
            </p:nvSpPr>
            <p:spPr>
              <a:xfrm flipH="1">
                <a:off x="2661348" y="2266725"/>
                <a:ext cx="1765200" cy="16671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720" name="Google Shape;720;p5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2755727" y="2452330"/>
                <a:ext cx="1077555" cy="1044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ine Shape" id="721" name="Google Shape;721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2962478" y="5949254"/>
              <a:ext cx="1464296" cy="81856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2" name="Google Shape;722;p50"/>
          <p:cNvSpPr txBox="1"/>
          <p:nvPr/>
        </p:nvSpPr>
        <p:spPr>
          <a:xfrm>
            <a:off x="2366450" y="252950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2</a:t>
            </a:r>
            <a:endParaRPr sz="6000">
              <a:solidFill>
                <a:srgbClr val="163B8F"/>
              </a:solidFill>
            </a:endParaRPr>
          </a:p>
        </p:txBody>
      </p:sp>
      <p:pic>
        <p:nvPicPr>
          <p:cNvPr id="723" name="Google Shape;723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13728" y="1852825"/>
            <a:ext cx="3836178" cy="30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/>
          <p:nvPr/>
        </p:nvSpPr>
        <p:spPr>
          <a:xfrm>
            <a:off x="2102643" y="292860"/>
            <a:ext cx="4938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A8F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63A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9" name="Google Shape;729;p51"/>
          <p:cNvGrpSpPr/>
          <p:nvPr/>
        </p:nvGrpSpPr>
        <p:grpSpPr>
          <a:xfrm rot="1864742">
            <a:off x="7939677" y="4365409"/>
            <a:ext cx="1788070" cy="1147547"/>
            <a:chOff x="-56613" y="-28306"/>
            <a:chExt cx="4767756" cy="3059849"/>
          </a:xfrm>
        </p:grpSpPr>
        <p:sp>
          <p:nvSpPr>
            <p:cNvPr id="730" name="Google Shape;730;p51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731" name="Google Shape;731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732" name="Google Shape;732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733" name="Google Shape;733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734" name="Google Shape;734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51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1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1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1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739" name="Google Shape;739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51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741" name="Google Shape;741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742" name="Google Shape;742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51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7" name="Google Shape;747;p51"/>
          <p:cNvGrpSpPr/>
          <p:nvPr/>
        </p:nvGrpSpPr>
        <p:grpSpPr>
          <a:xfrm flipH="1" rot="1821867">
            <a:off x="-527231" y="-674045"/>
            <a:ext cx="1274234" cy="1743837"/>
            <a:chOff x="-56613" y="-28306"/>
            <a:chExt cx="4767756" cy="3059849"/>
          </a:xfrm>
        </p:grpSpPr>
        <p:sp>
          <p:nvSpPr>
            <p:cNvPr id="748" name="Google Shape;748;p51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749" name="Google Shape;749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750" name="Google Shape;750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751" name="Google Shape;751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752" name="Google Shape;752;p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51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1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757" name="Google Shape;757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p51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759" name="Google Shape;759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760" name="Google Shape;760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51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5" name="Google Shape;765;p51"/>
          <p:cNvSpPr txBox="1"/>
          <p:nvPr/>
        </p:nvSpPr>
        <p:spPr>
          <a:xfrm>
            <a:off x="1870975" y="151250"/>
            <a:ext cx="379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163A8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6" name="Google Shape;766;p51"/>
          <p:cNvSpPr txBox="1"/>
          <p:nvPr/>
        </p:nvSpPr>
        <p:spPr>
          <a:xfrm>
            <a:off x="483100" y="1390350"/>
            <a:ext cx="73980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>
                <a:latin typeface="Times New Roman"/>
                <a:ea typeface="Times New Roman"/>
                <a:cs typeface="Times New Roman"/>
                <a:sym typeface="Times New Roman"/>
              </a:rPr>
              <a:t>Nevertheless…</a:t>
            </a:r>
            <a:endParaRPr b="1"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The fact that all users need to spend more cash in chapter 1 and more coins afterward inspired us to think of having a certain type of promotion with the following features: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The focused point of rewards varies across time.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Flexible combination of rewards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And in case this promotion could also have features like: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Not very expensive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Acceptable for inactive segments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Contributive to customer retention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The chance we increase users’ activity hours would be raised.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51"/>
          <p:cNvSpPr txBox="1"/>
          <p:nvPr/>
        </p:nvSpPr>
        <p:spPr>
          <a:xfrm>
            <a:off x="483100" y="688675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2</a:t>
            </a:r>
            <a:endParaRPr sz="6000">
              <a:solidFill>
                <a:srgbClr val="163B8F"/>
              </a:solidFill>
            </a:endParaRPr>
          </a:p>
        </p:txBody>
      </p:sp>
      <p:pic>
        <p:nvPicPr>
          <p:cNvPr id="768" name="Google Shape;768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02650" y="2719875"/>
            <a:ext cx="20955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2"/>
          <p:cNvSpPr txBox="1"/>
          <p:nvPr/>
        </p:nvSpPr>
        <p:spPr>
          <a:xfrm>
            <a:off x="483100" y="688675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2</a:t>
            </a:r>
            <a:endParaRPr sz="6000">
              <a:solidFill>
                <a:srgbClr val="163B8F"/>
              </a:solidFill>
            </a:endParaRPr>
          </a:p>
        </p:txBody>
      </p:sp>
      <p:sp>
        <p:nvSpPr>
          <p:cNvPr id="774" name="Google Shape;774;p52"/>
          <p:cNvSpPr txBox="1"/>
          <p:nvPr/>
        </p:nvSpPr>
        <p:spPr>
          <a:xfrm>
            <a:off x="483100" y="1111425"/>
            <a:ext cx="545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000">
                <a:latin typeface="Times New Roman"/>
                <a:ea typeface="Times New Roman"/>
                <a:cs typeface="Times New Roman"/>
                <a:sym typeface="Times New Roman"/>
              </a:rPr>
              <a:t>So-Called, The Battle Pass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5" name="Google Shape;775;p52"/>
          <p:cNvSpPr txBox="1"/>
          <p:nvPr/>
        </p:nvSpPr>
        <p:spPr>
          <a:xfrm>
            <a:off x="6772750" y="1638725"/>
            <a:ext cx="20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00" y="1604025"/>
            <a:ext cx="5750534" cy="3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2"/>
          <p:cNvSpPr txBox="1"/>
          <p:nvPr/>
        </p:nvSpPr>
        <p:spPr>
          <a:xfrm>
            <a:off x="6233625" y="1604025"/>
            <a:ext cx="2860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CN" sz="1200">
                <a:solidFill>
                  <a:srgbClr val="333333"/>
                </a:solidFill>
                <a:highlight>
                  <a:srgbClr val="FFFFFF"/>
                </a:highlight>
              </a:rPr>
              <a:t>Battle passes were first introduced by Valve Corporation in 2013 for the popular massive online battle arena (MOBA) Dota2 (2013) as the ‘compendium’, an opt-in paid progression system that would partially raise money for Dota2’s yearly international tournament.</a:t>
            </a:r>
            <a:endParaRPr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53"/>
          <p:cNvSpPr txBox="1"/>
          <p:nvPr/>
        </p:nvSpPr>
        <p:spPr>
          <a:xfrm>
            <a:off x="2644044" y="1494558"/>
            <a:ext cx="38559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6000"/>
              <a:buFont typeface="Arial"/>
              <a:buNone/>
            </a:pPr>
            <a:r>
              <a:rPr b="0" i="0" lang="zh-CN" sz="6000" u="none" cap="none" strike="noStrike">
                <a:solidFill>
                  <a:srgbClr val="FBE9CE"/>
                </a:solidFill>
                <a:latin typeface="Arial"/>
                <a:ea typeface="Arial"/>
                <a:cs typeface="Arial"/>
                <a:sym typeface="Arial"/>
              </a:rPr>
              <a:t>Yves Klein </a:t>
            </a:r>
            <a:endParaRPr sz="500"/>
          </a:p>
        </p:txBody>
      </p:sp>
      <p:sp>
        <p:nvSpPr>
          <p:cNvPr id="783" name="Google Shape;783;p53"/>
          <p:cNvSpPr txBox="1"/>
          <p:nvPr/>
        </p:nvSpPr>
        <p:spPr>
          <a:xfrm flipH="1">
            <a:off x="6403300" y="3600450"/>
            <a:ext cx="2508600" cy="5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A8F"/>
              </a:buClr>
              <a:buSzPts val="1900"/>
              <a:buFont typeface="Arial"/>
              <a:buNone/>
            </a:pPr>
            <a:r>
              <a:rPr lang="zh-CN" sz="1800">
                <a:solidFill>
                  <a:srgbClr val="163A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the time users have to play games</a:t>
            </a:r>
            <a:endParaRPr sz="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4" name="Google Shape;7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325" y="986700"/>
            <a:ext cx="5328001" cy="350547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3"/>
          <p:cNvSpPr txBox="1"/>
          <p:nvPr/>
        </p:nvSpPr>
        <p:spPr>
          <a:xfrm>
            <a:off x="2210238" y="251950"/>
            <a:ext cx="47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rgbClr val="163A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Battle Passes</a:t>
            </a:r>
            <a:endParaRPr sz="2800">
              <a:solidFill>
                <a:srgbClr val="163A8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6" name="Google Shape;7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775" y="1792725"/>
            <a:ext cx="4905624" cy="528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300" y="1494556"/>
            <a:ext cx="2508601" cy="1668746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3"/>
          <p:cNvSpPr txBox="1"/>
          <p:nvPr/>
        </p:nvSpPr>
        <p:spPr>
          <a:xfrm>
            <a:off x="-138625" y="4611325"/>
            <a:ext cx="675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163A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https://medium.com/googleplaydev/how-battle-passes-can-boost-engagement-and-monetization-in-your-game-d296dee6ddf8</a:t>
            </a:r>
            <a:endParaRPr sz="800">
              <a:solidFill>
                <a:srgbClr val="163A8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4"/>
          <p:cNvSpPr txBox="1"/>
          <p:nvPr/>
        </p:nvSpPr>
        <p:spPr>
          <a:xfrm>
            <a:off x="2102643" y="292860"/>
            <a:ext cx="49386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A8F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163A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50" y="2571750"/>
            <a:ext cx="3573343" cy="24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675" y="110962"/>
            <a:ext cx="2207550" cy="2191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6" name="Google Shape;796;p54"/>
          <p:cNvGrpSpPr/>
          <p:nvPr/>
        </p:nvGrpSpPr>
        <p:grpSpPr>
          <a:xfrm rot="1864742">
            <a:off x="7939677" y="4365409"/>
            <a:ext cx="1788070" cy="1147547"/>
            <a:chOff x="-56613" y="-28306"/>
            <a:chExt cx="4767756" cy="3059849"/>
          </a:xfrm>
        </p:grpSpPr>
        <p:sp>
          <p:nvSpPr>
            <p:cNvPr id="797" name="Google Shape;797;p54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798" name="Google Shape;79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799" name="Google Shape;799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800" name="Google Shape;800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801" name="Google Shape;801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2" name="Google Shape;802;p54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4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4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4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806" name="Google Shape;806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7" name="Google Shape;807;p54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808" name="Google Shape;808;p5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809" name="Google Shape;809;p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54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4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4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4" name="Google Shape;814;p54"/>
          <p:cNvGrpSpPr/>
          <p:nvPr/>
        </p:nvGrpSpPr>
        <p:grpSpPr>
          <a:xfrm flipH="1" rot="1821867">
            <a:off x="-527231" y="-674045"/>
            <a:ext cx="1274234" cy="1743837"/>
            <a:chOff x="-56613" y="-28306"/>
            <a:chExt cx="4767756" cy="3059849"/>
          </a:xfrm>
        </p:grpSpPr>
        <p:sp>
          <p:nvSpPr>
            <p:cNvPr id="815" name="Google Shape;815;p54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816" name="Google Shape;816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817" name="Google Shape;817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818" name="Google Shape;818;p5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819" name="Google Shape;819;p5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0" name="Google Shape;820;p54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4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4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4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824" name="Google Shape;824;p5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54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826" name="Google Shape;826;p5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827" name="Google Shape;827;p5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8" name="Google Shape;828;p54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4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4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2" name="Google Shape;832;p54"/>
          <p:cNvSpPr txBox="1"/>
          <p:nvPr/>
        </p:nvSpPr>
        <p:spPr>
          <a:xfrm>
            <a:off x="1870975" y="151250"/>
            <a:ext cx="379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00">
                <a:solidFill>
                  <a:srgbClr val="163A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Battle Passes</a:t>
            </a:r>
            <a:endParaRPr sz="2600">
              <a:solidFill>
                <a:srgbClr val="163A8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3" name="Google Shape;833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26794" y="2571750"/>
            <a:ext cx="3664181" cy="24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4"/>
          <p:cNvSpPr txBox="1"/>
          <p:nvPr/>
        </p:nvSpPr>
        <p:spPr>
          <a:xfrm>
            <a:off x="1273250" y="1132413"/>
            <a:ext cx="4304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63A8E"/>
              </a:buClr>
              <a:buSzPts val="1600"/>
              <a:buFont typeface="Times New Roman"/>
              <a:buChar char="●"/>
            </a:pPr>
            <a:r>
              <a:rPr lang="zh-CN" sz="1600">
                <a:solidFill>
                  <a:srgbClr val="163A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Coins are more relied by the user duing the game time</a:t>
            </a:r>
            <a:endParaRPr sz="1600">
              <a:solidFill>
                <a:srgbClr val="163A8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63A8E"/>
              </a:buClr>
              <a:buSzPts val="1600"/>
              <a:buFont typeface="Times New Roman"/>
              <a:buChar char="●"/>
            </a:pPr>
            <a:r>
              <a:rPr lang="zh-CN" sz="1600">
                <a:solidFill>
                  <a:srgbClr val="163A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Cash</a:t>
            </a:r>
            <a:r>
              <a:rPr lang="zh-CN" sz="1600">
                <a:solidFill>
                  <a:srgbClr val="163A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more like a tool used to satisfy the user's vanity</a:t>
            </a:r>
            <a:endParaRPr sz="1600">
              <a:solidFill>
                <a:srgbClr val="163A8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5"/>
          <p:cNvSpPr/>
          <p:nvPr/>
        </p:nvSpPr>
        <p:spPr>
          <a:xfrm>
            <a:off x="3135175" y="0"/>
            <a:ext cx="2883300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5"/>
          <p:cNvSpPr txBox="1"/>
          <p:nvPr/>
        </p:nvSpPr>
        <p:spPr>
          <a:xfrm>
            <a:off x="0" y="488700"/>
            <a:ext cx="2947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3800"/>
              <a:buFont typeface="Arial"/>
              <a:buNone/>
            </a:pPr>
            <a:r>
              <a:rPr lang="zh-CN" sz="38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Instant reward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1" name="Google Shape;841;p55"/>
          <p:cNvSpPr txBox="1"/>
          <p:nvPr/>
        </p:nvSpPr>
        <p:spPr>
          <a:xfrm>
            <a:off x="6133450" y="225425"/>
            <a:ext cx="29478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3800"/>
              <a:buFont typeface="Arial"/>
              <a:buNone/>
            </a:pPr>
            <a:r>
              <a:rPr lang="zh-CN" sz="38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Accumulated reward </a:t>
            </a:r>
            <a:endParaRPr sz="3800">
              <a:solidFill>
                <a:srgbClr val="163B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2" name="Google Shape;842;p55"/>
          <p:cNvSpPr/>
          <p:nvPr/>
        </p:nvSpPr>
        <p:spPr>
          <a:xfrm>
            <a:off x="971558" y="268763"/>
            <a:ext cx="1004700" cy="1004700"/>
          </a:xfrm>
          <a:prstGeom prst="ellipse">
            <a:avLst/>
          </a:prstGeom>
          <a:solidFill>
            <a:srgbClr val="163A8F">
              <a:alpha val="14900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5"/>
          <p:cNvSpPr/>
          <p:nvPr/>
        </p:nvSpPr>
        <p:spPr>
          <a:xfrm>
            <a:off x="7104996" y="268775"/>
            <a:ext cx="1004700" cy="1004700"/>
          </a:xfrm>
          <a:prstGeom prst="ellipse">
            <a:avLst/>
          </a:prstGeom>
          <a:solidFill>
            <a:srgbClr val="163A8F">
              <a:alpha val="14900"/>
            </a:srgbClr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" name="Google Shape;844;p55"/>
          <p:cNvGrpSpPr/>
          <p:nvPr/>
        </p:nvGrpSpPr>
        <p:grpSpPr>
          <a:xfrm flipH="1" rot="10380004">
            <a:off x="3438024" y="-1078116"/>
            <a:ext cx="2262041" cy="2221956"/>
            <a:chOff x="-50801" y="-25401"/>
            <a:chExt cx="6032187" cy="5925293"/>
          </a:xfrm>
        </p:grpSpPr>
        <p:sp>
          <p:nvSpPr>
            <p:cNvPr id="845" name="Google Shape;845;p55"/>
            <p:cNvSpPr/>
            <p:nvPr/>
          </p:nvSpPr>
          <p:spPr>
            <a:xfrm flipH="1">
              <a:off x="606996" y="728864"/>
              <a:ext cx="4900200" cy="4900200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val Oval" id="846" name="Google Shape;846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50801" y="898136"/>
              <a:ext cx="5357286" cy="5001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al Oval" id="847" name="Google Shape;847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291171" y="1146197"/>
              <a:ext cx="4690215" cy="4505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ircle Circle" id="848" name="Google Shape;848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10800000">
              <a:off x="866748" y="847528"/>
              <a:ext cx="4505634" cy="4505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al Oval" id="849" name="Google Shape;849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644086" y="-25401"/>
              <a:ext cx="4950957" cy="5239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55"/>
            <p:cNvSpPr/>
            <p:nvPr/>
          </p:nvSpPr>
          <p:spPr>
            <a:xfrm flipH="1">
              <a:off x="1464801" y="1341491"/>
              <a:ext cx="3309600" cy="3675000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5"/>
            <p:cNvSpPr/>
            <p:nvPr/>
          </p:nvSpPr>
          <p:spPr>
            <a:xfrm flipH="1">
              <a:off x="1563207" y="1498685"/>
              <a:ext cx="3054000" cy="2733900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5"/>
            <p:cNvSpPr/>
            <p:nvPr/>
          </p:nvSpPr>
          <p:spPr>
            <a:xfrm flipH="1">
              <a:off x="2017043" y="1137139"/>
              <a:ext cx="3054000" cy="3203400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5"/>
            <p:cNvSpPr/>
            <p:nvPr/>
          </p:nvSpPr>
          <p:spPr>
            <a:xfrm flipH="1">
              <a:off x="1372978" y="1655879"/>
              <a:ext cx="3054000" cy="3203400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val Oval" id="854" name="Google Shape;854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2198906" y="1759253"/>
              <a:ext cx="1841318" cy="2212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5" name="Google Shape;855;p55"/>
            <p:cNvSpPr/>
            <p:nvPr/>
          </p:nvSpPr>
          <p:spPr>
            <a:xfrm flipH="1">
              <a:off x="2661348" y="2266725"/>
              <a:ext cx="1765200" cy="1667100"/>
            </a:xfrm>
            <a:prstGeom prst="ellipse">
              <a:avLst/>
            </a:prstGeom>
            <a:noFill/>
            <a:ln cap="flat" cmpd="sng" w="12700">
              <a:solidFill>
                <a:srgbClr val="FAEED9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val Oval" id="856" name="Google Shape;856;p5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2755727" y="2452330"/>
              <a:ext cx="1077555" cy="10440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" name="Google Shape;857;p55"/>
          <p:cNvSpPr txBox="1"/>
          <p:nvPr/>
        </p:nvSpPr>
        <p:spPr>
          <a:xfrm>
            <a:off x="611050" y="1578986"/>
            <a:ext cx="2193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858" name="Google Shape;858;p55"/>
          <p:cNvSpPr txBox="1"/>
          <p:nvPr/>
        </p:nvSpPr>
        <p:spPr>
          <a:xfrm>
            <a:off x="6349300" y="1578975"/>
            <a:ext cx="25161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Times New Roman"/>
                <a:ea typeface="Times New Roman"/>
                <a:cs typeface="Times New Roman"/>
                <a:sym typeface="Times New Roman"/>
              </a:rPr>
              <a:t>Maximum level: 100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Times New Roman"/>
                <a:ea typeface="Times New Roman"/>
                <a:cs typeface="Times New Roman"/>
                <a:sym typeface="Times New Roman"/>
              </a:rPr>
              <a:t>Free version total reward: 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10 energy, 400 coins, and 40 cash.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No reward after level 100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latin typeface="Times New Roman"/>
                <a:ea typeface="Times New Roman"/>
                <a:cs typeface="Times New Roman"/>
                <a:sym typeface="Times New Roman"/>
              </a:rPr>
              <a:t>Premium</a:t>
            </a:r>
            <a:r>
              <a:rPr b="1" lang="zh-CN" sz="1300">
                <a:latin typeface="Times New Roman"/>
                <a:ea typeface="Times New Roman"/>
                <a:cs typeface="Times New Roman"/>
                <a:sym typeface="Times New Roman"/>
              </a:rPr>
              <a:t> total reward: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40 energy, 2000 coins, and 200 cash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zh-CN" sz="1300">
                <a:latin typeface="Times New Roman"/>
                <a:ea typeface="Times New Roman"/>
                <a:cs typeface="Times New Roman"/>
                <a:sym typeface="Times New Roman"/>
              </a:rPr>
              <a:t>After lever 100, users can still get coins as the reward if they keep doing the mission and gaining the Exp.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5"/>
          <p:cNvSpPr txBox="1"/>
          <p:nvPr/>
        </p:nvSpPr>
        <p:spPr>
          <a:xfrm>
            <a:off x="3302800" y="1578975"/>
            <a:ext cx="2372700" cy="26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600"/>
              <a:buFont typeface="Times New Roman"/>
              <a:buChar char="●"/>
            </a:pPr>
            <a:r>
              <a:rPr lang="zh-CN" sz="16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versions of BP can let users have a choice that which version better fits them. </a:t>
            </a:r>
            <a:endParaRPr sz="16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600"/>
              <a:buFont typeface="Times New Roman"/>
              <a:buChar char="●"/>
            </a:pPr>
            <a:r>
              <a:rPr lang="zh-CN" sz="16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 we noticed that users has the higher </a:t>
            </a:r>
            <a:r>
              <a:rPr lang="zh-CN" sz="16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demand</a:t>
            </a:r>
            <a:r>
              <a:rPr lang="zh-CN" sz="16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coins. Coins will be </a:t>
            </a:r>
            <a:r>
              <a:rPr lang="zh-CN" sz="16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gained</a:t>
            </a:r>
            <a:r>
              <a:rPr lang="zh-CN" sz="16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the reward after the maximum lever. </a:t>
            </a:r>
            <a:endParaRPr sz="16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0" name="Google Shape;860;p55"/>
          <p:cNvSpPr txBox="1"/>
          <p:nvPr/>
        </p:nvSpPr>
        <p:spPr>
          <a:xfrm>
            <a:off x="112900" y="2267125"/>
            <a:ext cx="251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Choice 2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Price: $9.99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energy, and 30 cash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Period: 2 weeks 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1" name="Google Shape;861;p55"/>
          <p:cNvSpPr txBox="1"/>
          <p:nvPr/>
        </p:nvSpPr>
        <p:spPr>
          <a:xfrm>
            <a:off x="112900" y="3313825"/>
            <a:ext cx="2516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Choice 3</a:t>
            </a: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Price: $19.99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Advance BP 20 level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20 energy, and 30 cash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Special badges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Period: around 10-11 days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2" name="Google Shape;862;p55"/>
          <p:cNvSpPr txBox="1"/>
          <p:nvPr/>
        </p:nvSpPr>
        <p:spPr>
          <a:xfrm>
            <a:off x="112775" y="1435825"/>
            <a:ext cx="251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Times New Roman"/>
                <a:ea typeface="Times New Roman"/>
                <a:cs typeface="Times New Roman"/>
                <a:sym typeface="Times New Roman"/>
              </a:rPr>
              <a:t>Choice 1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FREE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zh-CN">
                <a:latin typeface="Times New Roman"/>
                <a:ea typeface="Times New Roman"/>
                <a:cs typeface="Times New Roman"/>
                <a:sym typeface="Times New Roman"/>
              </a:rPr>
              <a:t>No instant reward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56"/>
          <p:cNvSpPr txBox="1"/>
          <p:nvPr/>
        </p:nvSpPr>
        <p:spPr>
          <a:xfrm>
            <a:off x="1430103" y="2116931"/>
            <a:ext cx="5760911" cy="1176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b="0" i="0" lang="zh-CN" sz="6000" u="none" cap="none" strike="noStrike">
                <a:solidFill>
                  <a:srgbClr val="163B8F"/>
                </a:solidFill>
                <a:latin typeface="Arial"/>
                <a:ea typeface="Arial"/>
                <a:cs typeface="Arial"/>
                <a:sym typeface="Arial"/>
              </a:rPr>
              <a:t>Thank      You.</a:t>
            </a:r>
            <a:endParaRPr sz="500"/>
          </a:p>
        </p:txBody>
      </p:sp>
      <p:grpSp>
        <p:nvGrpSpPr>
          <p:cNvPr id="868" name="Google Shape;868;p56"/>
          <p:cNvGrpSpPr/>
          <p:nvPr/>
        </p:nvGrpSpPr>
        <p:grpSpPr>
          <a:xfrm>
            <a:off x="2971571" y="-356709"/>
            <a:ext cx="3195551" cy="5497019"/>
            <a:chOff x="-56613" y="-28307"/>
            <a:chExt cx="8521468" cy="14658716"/>
          </a:xfrm>
        </p:grpSpPr>
        <p:sp>
          <p:nvSpPr>
            <p:cNvPr id="869" name="Google Shape;869;p56"/>
            <p:cNvSpPr/>
            <p:nvPr/>
          </p:nvSpPr>
          <p:spPr>
            <a:xfrm flipH="1" rot="420000">
              <a:off x="1187063" y="1238911"/>
              <a:ext cx="6094336" cy="6094337"/>
            </a:xfrm>
            <a:prstGeom prst="ellipse">
              <a:avLst/>
            </a:pr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val Oval" id="870" name="Google Shape;870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420000">
              <a:off x="249443" y="2130591"/>
              <a:ext cx="6638108" cy="5428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al Oval" id="871" name="Google Shape;871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2054945" y="2026364"/>
              <a:ext cx="6084683" cy="5709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ircle Circle" id="872" name="Google Shape;872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10380000">
              <a:off x="1530683" y="1405973"/>
              <a:ext cx="5585097" cy="558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al Oval" id="873" name="Google Shape;873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420000">
              <a:off x="1327343" y="321904"/>
              <a:ext cx="6145136" cy="6504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56"/>
            <p:cNvSpPr/>
            <p:nvPr/>
          </p:nvSpPr>
          <p:spPr>
            <a:xfrm flipH="1" rot="420000">
              <a:off x="2253196" y="2010302"/>
              <a:ext cx="4116247" cy="4570486"/>
            </a:xfrm>
            <a:prstGeom prst="ellipse">
              <a:avLst/>
            </a:pr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6"/>
            <p:cNvSpPr/>
            <p:nvPr/>
          </p:nvSpPr>
          <p:spPr>
            <a:xfrm flipH="1" rot="420000">
              <a:off x="2423294" y="2204251"/>
              <a:ext cx="3798402" cy="3400219"/>
            </a:xfrm>
            <a:prstGeom prst="ellipse">
              <a:avLst/>
            </a:pr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6"/>
            <p:cNvSpPr/>
            <p:nvPr/>
          </p:nvSpPr>
          <p:spPr>
            <a:xfrm flipH="1" rot="420000">
              <a:off x="3002753" y="1824559"/>
              <a:ext cx="3798402" cy="3983977"/>
            </a:xfrm>
            <a:prstGeom prst="ellipse">
              <a:avLst/>
            </a:pr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6"/>
            <p:cNvSpPr/>
            <p:nvPr/>
          </p:nvSpPr>
          <p:spPr>
            <a:xfrm flipH="1" rot="420000">
              <a:off x="2129071" y="2367288"/>
              <a:ext cx="3798403" cy="3983977"/>
            </a:xfrm>
            <a:prstGeom prst="ellipse">
              <a:avLst/>
            </a:pr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val Oval" id="878" name="Google Shape;878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3223062" y="2542063"/>
              <a:ext cx="2271481" cy="2733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9" name="Google Shape;879;p56"/>
            <p:cNvSpPr/>
            <p:nvPr/>
          </p:nvSpPr>
          <p:spPr>
            <a:xfrm flipH="1" rot="420000">
              <a:off x="3749514" y="3226076"/>
              <a:ext cx="2195281" cy="2073552"/>
            </a:xfrm>
            <a:prstGeom prst="ellipse">
              <a:avLst/>
            </a:pr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Oval Oval" id="880" name="Google Shape;880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3900583" y="3432648"/>
              <a:ext cx="1315397" cy="1273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881" name="Google Shape;881;p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035596" y="7329218"/>
              <a:ext cx="1985353" cy="7301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56"/>
            <p:cNvSpPr/>
            <p:nvPr/>
          </p:nvSpPr>
          <p:spPr>
            <a:xfrm>
              <a:off x="1147785" y="709199"/>
              <a:ext cx="5383213" cy="482729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6"/>
            <p:cNvSpPr/>
            <p:nvPr/>
          </p:nvSpPr>
          <p:spPr>
            <a:xfrm>
              <a:off x="943402" y="1905578"/>
              <a:ext cx="6268245" cy="5878712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6"/>
            <p:cNvSpPr/>
            <p:nvPr/>
          </p:nvSpPr>
          <p:spPr>
            <a:xfrm>
              <a:off x="3143340" y="2608047"/>
              <a:ext cx="4726623" cy="4473775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6"/>
            <p:cNvSpPr/>
            <p:nvPr/>
          </p:nvSpPr>
          <p:spPr>
            <a:xfrm>
              <a:off x="3286238" y="2655771"/>
              <a:ext cx="2104027" cy="28503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/>
        </p:nvSpPr>
        <p:spPr>
          <a:xfrm>
            <a:off x="2937795" y="953772"/>
            <a:ext cx="38496" cy="869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-6363" y="0"/>
            <a:ext cx="2372804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3036219" y="1635234"/>
            <a:ext cx="3849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7500"/>
              <a:buFont typeface="Arial"/>
              <a:buNone/>
            </a:pPr>
            <a:r>
              <a:t/>
            </a:r>
            <a:endParaRPr b="0" i="0" sz="75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3036219" y="2340084"/>
            <a:ext cx="3849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7500"/>
              <a:buFont typeface="Arial"/>
              <a:buNone/>
            </a:pPr>
            <a:r>
              <a:t/>
            </a:r>
            <a:endParaRPr b="0" i="0" sz="75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3036219" y="3073509"/>
            <a:ext cx="3849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7500"/>
              <a:buFont typeface="Arial"/>
              <a:buNone/>
            </a:pPr>
            <a:r>
              <a:t/>
            </a:r>
            <a:endParaRPr b="0" i="0" sz="75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547055" y="2574703"/>
            <a:ext cx="1627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i="0" lang="zh-CN" sz="1900" u="none" cap="none" strike="noStrike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through r</a:t>
            </a: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adar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i="0" lang="zh-CN" sz="1900" u="none" cap="none" strike="noStrike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</a:t>
            </a: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phs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5" name="Google Shape;195;p31"/>
          <p:cNvGrpSpPr/>
          <p:nvPr/>
        </p:nvGrpSpPr>
        <p:grpSpPr>
          <a:xfrm>
            <a:off x="-1011069" y="-483462"/>
            <a:ext cx="2516002" cy="5312359"/>
            <a:chOff x="-56614" y="-31404"/>
            <a:chExt cx="6709338" cy="14166290"/>
          </a:xfrm>
        </p:grpSpPr>
        <p:grpSp>
          <p:nvGrpSpPr>
            <p:cNvPr id="196" name="Google Shape;196;p31"/>
            <p:cNvGrpSpPr/>
            <p:nvPr/>
          </p:nvGrpSpPr>
          <p:grpSpPr>
            <a:xfrm rot="420000">
              <a:off x="281960" y="314082"/>
              <a:ext cx="6032189" cy="5925295"/>
              <a:chOff x="-50801" y="-25401"/>
              <a:chExt cx="6032187" cy="5925293"/>
            </a:xfrm>
          </p:grpSpPr>
          <p:sp>
            <p:nvSpPr>
              <p:cNvPr id="197" name="Google Shape;197;p31"/>
              <p:cNvSpPr/>
              <p:nvPr/>
            </p:nvSpPr>
            <p:spPr>
              <a:xfrm flipH="1">
                <a:off x="607039" y="728864"/>
                <a:ext cx="4900157" cy="4900157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198" name="Google Shape;198;p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50801" y="898136"/>
                <a:ext cx="5357286" cy="5001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199" name="Google Shape;199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1291172" y="1146197"/>
                <a:ext cx="469021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ircle Circle" id="200" name="Google Shape;200;p3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66748" y="847528"/>
                <a:ext cx="450563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201" name="Google Shape;201;p3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644086" y="-25401"/>
                <a:ext cx="4950957" cy="5239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2" name="Google Shape;202;p31"/>
              <p:cNvSpPr/>
              <p:nvPr/>
            </p:nvSpPr>
            <p:spPr>
              <a:xfrm flipH="1">
                <a:off x="1464729" y="1341491"/>
                <a:ext cx="3309672" cy="3674903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1"/>
              <p:cNvSpPr/>
              <p:nvPr/>
            </p:nvSpPr>
            <p:spPr>
              <a:xfrm flipH="1">
                <a:off x="1563098" y="1498685"/>
                <a:ext cx="3054109" cy="273395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 flipH="1">
                <a:off x="2016934" y="1137139"/>
                <a:ext cx="3054110" cy="3203321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 flipH="1">
                <a:off x="1372868" y="1655879"/>
                <a:ext cx="3054110" cy="3203321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206" name="Google Shape;206;p31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2198906" y="1759253"/>
                <a:ext cx="1841318" cy="2212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" name="Google Shape;207;p31"/>
              <p:cNvSpPr/>
              <p:nvPr/>
            </p:nvSpPr>
            <p:spPr>
              <a:xfrm flipH="1">
                <a:off x="2661430" y="2266725"/>
                <a:ext cx="1765118" cy="1667241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208" name="Google Shape;208;p3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2755727" y="2452330"/>
                <a:ext cx="1077555" cy="1044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ine Shape" id="209" name="Google Shape;209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2962478" y="5949254"/>
              <a:ext cx="1464296" cy="81856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hart, radar chart&#10;&#10;Description automatically generated" id="210" name="Google Shape;210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01127" y="275770"/>
            <a:ext cx="2452705" cy="2187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radar chart&#10;&#10;Description automatically generated" id="211" name="Google Shape;211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59607" y="2644135"/>
            <a:ext cx="2449814" cy="218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radar chart&#10;&#10;Description automatically generated" id="212" name="Google Shape;212;p3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02573" y="2644137"/>
            <a:ext cx="2449814" cy="2184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radar chart&#10;&#10;Description automatically generated" id="213" name="Google Shape;213;p3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57432" y="285706"/>
            <a:ext cx="2452706" cy="218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/>
        </p:nvSpPr>
        <p:spPr>
          <a:xfrm>
            <a:off x="2102643" y="292860"/>
            <a:ext cx="4938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A8F"/>
              </a:buClr>
              <a:buSzPts val="1900"/>
              <a:buFont typeface="Arial"/>
              <a:buNone/>
            </a:pPr>
            <a:r>
              <a:rPr b="0" i="0" lang="zh-CN" sz="1900" u="none" cap="none" strike="noStrike">
                <a:solidFill>
                  <a:srgbClr val="163A8F"/>
                </a:solidFill>
                <a:latin typeface="Arial"/>
                <a:ea typeface="Arial"/>
                <a:cs typeface="Arial"/>
                <a:sym typeface="Arial"/>
              </a:rPr>
              <a:t>We can see </a:t>
            </a:r>
            <a:r>
              <a:rPr lang="zh-CN" sz="1900">
                <a:solidFill>
                  <a:srgbClr val="163A8F"/>
                </a:solidFill>
              </a:rPr>
              <a:t>these</a:t>
            </a:r>
            <a:r>
              <a:rPr b="0" i="0" lang="zh-CN" sz="1900" u="none" cap="none" strike="noStrike">
                <a:solidFill>
                  <a:srgbClr val="163A8F"/>
                </a:solidFill>
                <a:latin typeface="Arial"/>
                <a:ea typeface="Arial"/>
                <a:cs typeface="Arial"/>
                <a:sym typeface="Arial"/>
              </a:rPr>
              <a:t> changes more clear through dynamic pictures</a:t>
            </a:r>
            <a:endParaRPr b="0" i="0" sz="1900" u="none" cap="none" strike="noStrike">
              <a:solidFill>
                <a:srgbClr val="163A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radar chart&#10;&#10;Description automatically generated"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2254" y="979206"/>
            <a:ext cx="4239491" cy="3793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2"/>
          <p:cNvGrpSpPr/>
          <p:nvPr/>
        </p:nvGrpSpPr>
        <p:grpSpPr>
          <a:xfrm rot="1864742">
            <a:off x="7771577" y="4555909"/>
            <a:ext cx="1788070" cy="1147547"/>
            <a:chOff x="-56613" y="-28306"/>
            <a:chExt cx="4767756" cy="3059849"/>
          </a:xfrm>
        </p:grpSpPr>
        <p:sp>
          <p:nvSpPr>
            <p:cNvPr id="221" name="Google Shape;221;p32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222" name="Google Shape;222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223" name="Google Shape;223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224" name="Google Shape;224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225" name="Google Shape;225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32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2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230" name="Google Shape;230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32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232" name="Google Shape;232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233" name="Google Shape;233;p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2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32"/>
          <p:cNvGrpSpPr/>
          <p:nvPr/>
        </p:nvGrpSpPr>
        <p:grpSpPr>
          <a:xfrm rot="8100000">
            <a:off x="-902302" y="2242369"/>
            <a:ext cx="1788144" cy="1147594"/>
            <a:chOff x="-56613" y="-28306"/>
            <a:chExt cx="4767756" cy="3059849"/>
          </a:xfrm>
        </p:grpSpPr>
        <p:sp>
          <p:nvSpPr>
            <p:cNvPr id="239" name="Google Shape;239;p32"/>
            <p:cNvSpPr/>
            <p:nvPr/>
          </p:nvSpPr>
          <p:spPr>
            <a:xfrm flipH="1" rot="420036">
              <a:off x="421652" y="450956"/>
              <a:ext cx="2208245" cy="2222514"/>
            </a:xfrm>
            <a:custGeom>
              <a:rect b="b" l="l" r="r" t="t"/>
              <a:pathLst>
                <a:path extrusionOk="0" h="19674" w="19674">
                  <a:moveTo>
                    <a:pt x="16798" y="2876"/>
                  </a:moveTo>
                  <a:cubicBezTo>
                    <a:pt x="20637" y="6714"/>
                    <a:pt x="20632" y="12943"/>
                    <a:pt x="16787" y="16787"/>
                  </a:cubicBezTo>
                  <a:cubicBezTo>
                    <a:pt x="12943" y="20632"/>
                    <a:pt x="6714" y="20637"/>
                    <a:pt x="2876" y="16798"/>
                  </a:cubicBezTo>
                  <a:cubicBezTo>
                    <a:pt x="-963" y="12960"/>
                    <a:pt x="-958" y="6731"/>
                    <a:pt x="2887" y="2887"/>
                  </a:cubicBezTo>
                  <a:cubicBezTo>
                    <a:pt x="6731" y="-958"/>
                    <a:pt x="12960" y="-963"/>
                    <a:pt x="16798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240" name="Google Shape;24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420000">
              <a:off x="58751" y="844339"/>
              <a:ext cx="2470058" cy="20443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241" name="Google Shape;241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420000">
              <a:off x="695188" y="647052"/>
              <a:ext cx="2302379" cy="2097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242" name="Google Shape;242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0380000">
              <a:off x="521867" y="487684"/>
              <a:ext cx="2072312" cy="2085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 Shape" id="243" name="Google Shape;243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420000">
              <a:off x="456284" y="100387"/>
              <a:ext cx="2259041" cy="2404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32"/>
            <p:cNvSpPr/>
            <p:nvPr/>
          </p:nvSpPr>
          <p:spPr>
            <a:xfrm flipH="1" rot="420048">
              <a:off x="807958" y="732272"/>
              <a:ext cx="1491490" cy="1666798"/>
            </a:xfrm>
            <a:custGeom>
              <a:rect b="b" l="l" r="r" t="t"/>
              <a:pathLst>
                <a:path extrusionOk="0" h="19675" w="19674">
                  <a:moveTo>
                    <a:pt x="16799" y="2876"/>
                  </a:moveTo>
                  <a:cubicBezTo>
                    <a:pt x="20637" y="6715"/>
                    <a:pt x="20631" y="12944"/>
                    <a:pt x="16786" y="16788"/>
                  </a:cubicBezTo>
                  <a:cubicBezTo>
                    <a:pt x="12942" y="20633"/>
                    <a:pt x="6713" y="20637"/>
                    <a:pt x="2875" y="16798"/>
                  </a:cubicBezTo>
                  <a:cubicBezTo>
                    <a:pt x="-963" y="12959"/>
                    <a:pt x="-957" y="6730"/>
                    <a:pt x="2888" y="2886"/>
                  </a:cubicBezTo>
                  <a:cubicBezTo>
                    <a:pt x="6732" y="-959"/>
                    <a:pt x="12961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 flipH="1" rot="419988">
              <a:off x="869587" y="803002"/>
              <a:ext cx="1376343" cy="1239996"/>
            </a:xfrm>
            <a:custGeom>
              <a:rect b="b" l="l" r="r" t="t"/>
              <a:pathLst>
                <a:path extrusionOk="0" h="19674" w="19675">
                  <a:moveTo>
                    <a:pt x="16798" y="2875"/>
                  </a:moveTo>
                  <a:cubicBezTo>
                    <a:pt x="20637" y="6713"/>
                    <a:pt x="20633" y="12942"/>
                    <a:pt x="16788" y="16786"/>
                  </a:cubicBezTo>
                  <a:cubicBezTo>
                    <a:pt x="12944" y="20631"/>
                    <a:pt x="6715" y="20637"/>
                    <a:pt x="2876" y="16799"/>
                  </a:cubicBezTo>
                  <a:cubicBezTo>
                    <a:pt x="-963" y="12961"/>
                    <a:pt x="-959" y="6732"/>
                    <a:pt x="2886" y="2888"/>
                  </a:cubicBezTo>
                  <a:cubicBezTo>
                    <a:pt x="6730" y="-957"/>
                    <a:pt x="12959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2"/>
            <p:cNvSpPr/>
            <p:nvPr/>
          </p:nvSpPr>
          <p:spPr>
            <a:xfrm flipH="1" rot="419973">
              <a:off x="1079537" y="664533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2"/>
            <p:cNvSpPr/>
            <p:nvPr/>
          </p:nvSpPr>
          <p:spPr>
            <a:xfrm flipH="1" rot="419973">
              <a:off x="762996" y="862477"/>
              <a:ext cx="1376322" cy="1452885"/>
            </a:xfrm>
            <a:custGeom>
              <a:rect b="b" l="l" r="r" t="t"/>
              <a:pathLst>
                <a:path extrusionOk="0" h="19674" w="19674">
                  <a:moveTo>
                    <a:pt x="16799" y="2876"/>
                  </a:moveTo>
                  <a:cubicBezTo>
                    <a:pt x="20637" y="6714"/>
                    <a:pt x="20632" y="12943"/>
                    <a:pt x="16787" y="16788"/>
                  </a:cubicBezTo>
                  <a:cubicBezTo>
                    <a:pt x="12942" y="20632"/>
                    <a:pt x="6714" y="20637"/>
                    <a:pt x="2875" y="16798"/>
                  </a:cubicBezTo>
                  <a:cubicBezTo>
                    <a:pt x="-963" y="12960"/>
                    <a:pt x="-958" y="6731"/>
                    <a:pt x="2887" y="2886"/>
                  </a:cubicBezTo>
                  <a:cubicBezTo>
                    <a:pt x="6732" y="-958"/>
                    <a:pt x="12960" y="-963"/>
                    <a:pt x="16799" y="2876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248" name="Google Shape;248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420000">
              <a:off x="1135088" y="901989"/>
              <a:ext cx="871645" cy="10452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2"/>
            <p:cNvSpPr/>
            <p:nvPr/>
          </p:nvSpPr>
          <p:spPr>
            <a:xfrm flipH="1" rot="420013">
              <a:off x="1350111" y="1175653"/>
              <a:ext cx="795447" cy="756202"/>
            </a:xfrm>
            <a:custGeom>
              <a:rect b="b" l="l" r="r" t="t"/>
              <a:pathLst>
                <a:path extrusionOk="0" h="19674" w="19674">
                  <a:moveTo>
                    <a:pt x="16798" y="2875"/>
                  </a:moveTo>
                  <a:cubicBezTo>
                    <a:pt x="20637" y="6714"/>
                    <a:pt x="20632" y="12942"/>
                    <a:pt x="16788" y="16787"/>
                  </a:cubicBezTo>
                  <a:cubicBezTo>
                    <a:pt x="12943" y="20632"/>
                    <a:pt x="6714" y="20637"/>
                    <a:pt x="2876" y="16799"/>
                  </a:cubicBezTo>
                  <a:cubicBezTo>
                    <a:pt x="-963" y="12960"/>
                    <a:pt x="-958" y="6732"/>
                    <a:pt x="2886" y="2887"/>
                  </a:cubicBezTo>
                  <a:cubicBezTo>
                    <a:pt x="6731" y="-958"/>
                    <a:pt x="12960" y="-963"/>
                    <a:pt x="16798" y="287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163A8E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EDD5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hape Shape" id="250" name="Google Shape;250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420000">
              <a:off x="1372478" y="1218709"/>
              <a:ext cx="541411" cy="529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ine Shape" id="251" name="Google Shape;251;p3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-4989271">
              <a:off x="3653876" y="703779"/>
              <a:ext cx="260419" cy="1836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32"/>
            <p:cNvSpPr/>
            <p:nvPr/>
          </p:nvSpPr>
          <p:spPr>
            <a:xfrm>
              <a:off x="407536" y="257662"/>
              <a:ext cx="1950300" cy="1760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333487" y="694006"/>
              <a:ext cx="2271000" cy="21441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1130539" y="950211"/>
              <a:ext cx="1712400" cy="16317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1182312" y="967617"/>
              <a:ext cx="762300" cy="1039500"/>
            </a:xfrm>
            <a:prstGeom prst="ellipse">
              <a:avLst/>
            </a:prstGeom>
            <a:solidFill>
              <a:srgbClr val="163A8F">
                <a:alpha val="20000"/>
              </a:srgbClr>
            </a:solidFill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/>
        </p:nvSpPr>
        <p:spPr>
          <a:xfrm>
            <a:off x="2937795" y="953772"/>
            <a:ext cx="38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-6375" y="0"/>
            <a:ext cx="2065500" cy="52197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3036219" y="1635234"/>
            <a:ext cx="38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7500"/>
              <a:buFont typeface="Arial"/>
              <a:buNone/>
            </a:pPr>
            <a:r>
              <a:t/>
            </a:r>
            <a:endParaRPr b="0" i="0" sz="75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3036219" y="2340084"/>
            <a:ext cx="38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7500"/>
              <a:buFont typeface="Arial"/>
              <a:buNone/>
            </a:pPr>
            <a:r>
              <a:t/>
            </a:r>
            <a:endParaRPr b="0" i="0" sz="75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3036219" y="3073509"/>
            <a:ext cx="38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7500"/>
              <a:buFont typeface="Arial"/>
              <a:buNone/>
            </a:pPr>
            <a:r>
              <a:t/>
            </a:r>
            <a:endParaRPr b="0" i="0" sz="75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377555" y="2092828"/>
            <a:ext cx="1627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“TRADE OFF”？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6" name="Google Shape;266;p33"/>
          <p:cNvGrpSpPr/>
          <p:nvPr/>
        </p:nvGrpSpPr>
        <p:grpSpPr>
          <a:xfrm>
            <a:off x="-1011136" y="-483463"/>
            <a:ext cx="2515964" cy="5312359"/>
            <a:chOff x="-56792" y="-31405"/>
            <a:chExt cx="6709239" cy="14166291"/>
          </a:xfrm>
        </p:grpSpPr>
        <p:grpSp>
          <p:nvGrpSpPr>
            <p:cNvPr id="267" name="Google Shape;267;p33"/>
            <p:cNvGrpSpPr/>
            <p:nvPr/>
          </p:nvGrpSpPr>
          <p:grpSpPr>
            <a:xfrm rot="420124">
              <a:off x="281860" y="314162"/>
              <a:ext cx="6031933" cy="5925044"/>
              <a:chOff x="-50801" y="-25401"/>
              <a:chExt cx="6032187" cy="5925293"/>
            </a:xfrm>
          </p:grpSpPr>
          <p:sp>
            <p:nvSpPr>
              <p:cNvPr id="268" name="Google Shape;268;p33"/>
              <p:cNvSpPr/>
              <p:nvPr/>
            </p:nvSpPr>
            <p:spPr>
              <a:xfrm flipH="1">
                <a:off x="606996" y="728864"/>
                <a:ext cx="4900200" cy="49002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269" name="Google Shape;269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50801" y="898136"/>
                <a:ext cx="5357286" cy="5001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270" name="Google Shape;270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1291172" y="1146197"/>
                <a:ext cx="469021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ircle Circle" id="271" name="Google Shape;271;p3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66748" y="847528"/>
                <a:ext cx="450563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272" name="Google Shape;272;p3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644086" y="-25401"/>
                <a:ext cx="4950957" cy="5239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3" name="Google Shape;273;p33"/>
              <p:cNvSpPr/>
              <p:nvPr/>
            </p:nvSpPr>
            <p:spPr>
              <a:xfrm flipH="1">
                <a:off x="1464801" y="1341491"/>
                <a:ext cx="3309600" cy="36750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3"/>
              <p:cNvSpPr/>
              <p:nvPr/>
            </p:nvSpPr>
            <p:spPr>
              <a:xfrm flipH="1">
                <a:off x="1563207" y="1498685"/>
                <a:ext cx="3054000" cy="27339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 flipH="1">
                <a:off x="2017044" y="113713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 flipH="1">
                <a:off x="1372978" y="165587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277" name="Google Shape;277;p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2198906" y="1759253"/>
                <a:ext cx="1841318" cy="2212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8" name="Google Shape;278;p33"/>
              <p:cNvSpPr/>
              <p:nvPr/>
            </p:nvSpPr>
            <p:spPr>
              <a:xfrm flipH="1">
                <a:off x="2661348" y="2266725"/>
                <a:ext cx="1765200" cy="16671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279" name="Google Shape;279;p3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2755727" y="2452330"/>
                <a:ext cx="1077555" cy="1044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ine Shape" id="280" name="Google Shape;280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2962478" y="5949254"/>
              <a:ext cx="1464296" cy="81856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29850" y="367875"/>
            <a:ext cx="3773076" cy="223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69662" y="2914325"/>
            <a:ext cx="3693449" cy="21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/>
        </p:nvSpPr>
        <p:spPr>
          <a:xfrm>
            <a:off x="3036225" y="0"/>
            <a:ext cx="187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active_hours</a:t>
            </a:r>
            <a:endParaRPr sz="1200"/>
          </a:p>
        </p:txBody>
      </p:sp>
      <p:cxnSp>
        <p:nvCxnSpPr>
          <p:cNvPr id="284" name="Google Shape;284;p33"/>
          <p:cNvCxnSpPr/>
          <p:nvPr/>
        </p:nvCxnSpPr>
        <p:spPr>
          <a:xfrm flipH="1" rot="10800000">
            <a:off x="3629250" y="842750"/>
            <a:ext cx="24351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33"/>
          <p:cNvCxnSpPr/>
          <p:nvPr/>
        </p:nvCxnSpPr>
        <p:spPr>
          <a:xfrm flipH="1" rot="10800000">
            <a:off x="3572725" y="3607950"/>
            <a:ext cx="24459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86" name="Google Shape;286;p33"/>
          <p:cNvSpPr txBox="1"/>
          <p:nvPr/>
        </p:nvSpPr>
        <p:spPr>
          <a:xfrm>
            <a:off x="3162550" y="2571750"/>
            <a:ext cx="153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600">
                <a:solidFill>
                  <a:schemeClr val="dk1"/>
                </a:solidFill>
              </a:rPr>
              <a:t>purchases</a:t>
            </a:r>
            <a:endParaRPr sz="1200"/>
          </a:p>
        </p:txBody>
      </p:sp>
      <p:sp>
        <p:nvSpPr>
          <p:cNvPr id="287" name="Google Shape;287;p33"/>
          <p:cNvSpPr txBox="1"/>
          <p:nvPr/>
        </p:nvSpPr>
        <p:spPr>
          <a:xfrm>
            <a:off x="6203475" y="1025225"/>
            <a:ext cx="261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It shows that active hours in control group is higher than that in the treatment group</a:t>
            </a:r>
            <a:endParaRPr/>
          </a:p>
        </p:txBody>
      </p:sp>
      <p:sp>
        <p:nvSpPr>
          <p:cNvPr id="288" name="Google Shape;288;p33"/>
          <p:cNvSpPr txBox="1"/>
          <p:nvPr/>
        </p:nvSpPr>
        <p:spPr>
          <a:xfrm>
            <a:off x="377550" y="2657725"/>
            <a:ext cx="1801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BE9CE"/>
                </a:solidFill>
              </a:rPr>
              <a:t>Between</a:t>
            </a:r>
            <a:endParaRPr sz="1800">
              <a:solidFill>
                <a:srgbClr val="FBE9C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BE9CE"/>
                </a:solidFill>
              </a:rPr>
              <a:t>Playtime</a:t>
            </a:r>
            <a:r>
              <a:rPr lang="zh-CN" sz="1800">
                <a:solidFill>
                  <a:srgbClr val="FBE9CE"/>
                </a:solidFill>
              </a:rPr>
              <a:t> &amp;</a:t>
            </a:r>
            <a:endParaRPr sz="1800">
              <a:solidFill>
                <a:srgbClr val="FBE9C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BE9CE"/>
                </a:solidFill>
              </a:rPr>
              <a:t>Purchases</a:t>
            </a:r>
            <a:endParaRPr b="1" sz="1800">
              <a:solidFill>
                <a:srgbClr val="FBE9CE"/>
              </a:solidFill>
            </a:endParaRPr>
          </a:p>
        </p:txBody>
      </p:sp>
      <p:sp>
        <p:nvSpPr>
          <p:cNvPr id="289" name="Google Shape;289;p33"/>
          <p:cNvSpPr txBox="1"/>
          <p:nvPr/>
        </p:nvSpPr>
        <p:spPr>
          <a:xfrm>
            <a:off x="6203475" y="3482675"/>
            <a:ext cx="251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It shows that purchases in control group is lower than that in the treatment group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/>
        </p:nvSpPr>
        <p:spPr>
          <a:xfrm>
            <a:off x="2937795" y="953772"/>
            <a:ext cx="384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-6375" y="0"/>
            <a:ext cx="2135100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3036219" y="1635234"/>
            <a:ext cx="38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7500"/>
              <a:buFont typeface="Arial"/>
              <a:buNone/>
            </a:pPr>
            <a:r>
              <a:t/>
            </a:r>
            <a:endParaRPr b="0" i="0" sz="75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3036219" y="2340084"/>
            <a:ext cx="38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7500"/>
              <a:buFont typeface="Arial"/>
              <a:buNone/>
            </a:pPr>
            <a:r>
              <a:t/>
            </a:r>
            <a:endParaRPr b="0" i="0" sz="75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4"/>
          <p:cNvSpPr txBox="1"/>
          <p:nvPr/>
        </p:nvSpPr>
        <p:spPr>
          <a:xfrm>
            <a:off x="3036219" y="3073509"/>
            <a:ext cx="38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7500"/>
              <a:buFont typeface="Arial"/>
              <a:buNone/>
            </a:pPr>
            <a:r>
              <a:t/>
            </a:r>
            <a:endParaRPr b="0" i="0" sz="75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2612450" y="1448350"/>
            <a:ext cx="5820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Definition of </a:t>
            </a:r>
            <a:r>
              <a:rPr lang="zh-CN" sz="19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“TRADE OFF”:</a:t>
            </a:r>
            <a:endParaRPr sz="1900">
              <a:solidFill>
                <a:srgbClr val="163B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balance between two opposing things, that you are willing to accept in order to achieve something.</a:t>
            </a:r>
            <a:endParaRPr sz="1900">
              <a:solidFill>
                <a:srgbClr val="163B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00" name="Google Shape;300;p34"/>
          <p:cNvGrpSpPr/>
          <p:nvPr/>
        </p:nvGrpSpPr>
        <p:grpSpPr>
          <a:xfrm>
            <a:off x="-1011136" y="-483463"/>
            <a:ext cx="2515964" cy="5312359"/>
            <a:chOff x="-56792" y="-31405"/>
            <a:chExt cx="6709239" cy="14166291"/>
          </a:xfrm>
        </p:grpSpPr>
        <p:grpSp>
          <p:nvGrpSpPr>
            <p:cNvPr id="301" name="Google Shape;301;p34"/>
            <p:cNvGrpSpPr/>
            <p:nvPr/>
          </p:nvGrpSpPr>
          <p:grpSpPr>
            <a:xfrm rot="420124">
              <a:off x="281860" y="314162"/>
              <a:ext cx="6031933" cy="5925044"/>
              <a:chOff x="-50801" y="-25401"/>
              <a:chExt cx="6032187" cy="5925293"/>
            </a:xfrm>
          </p:grpSpPr>
          <p:sp>
            <p:nvSpPr>
              <p:cNvPr id="302" name="Google Shape;302;p34"/>
              <p:cNvSpPr/>
              <p:nvPr/>
            </p:nvSpPr>
            <p:spPr>
              <a:xfrm flipH="1">
                <a:off x="606996" y="728864"/>
                <a:ext cx="4900200" cy="49002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303" name="Google Shape;303;p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50801" y="898136"/>
                <a:ext cx="5357286" cy="5001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304" name="Google Shape;304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1291172" y="1146197"/>
                <a:ext cx="469021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ircle Circle" id="305" name="Google Shape;305;p3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66748" y="847528"/>
                <a:ext cx="450563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306" name="Google Shape;306;p3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644086" y="-25401"/>
                <a:ext cx="4950957" cy="5239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7" name="Google Shape;307;p34"/>
              <p:cNvSpPr/>
              <p:nvPr/>
            </p:nvSpPr>
            <p:spPr>
              <a:xfrm flipH="1">
                <a:off x="1464801" y="1341491"/>
                <a:ext cx="3309600" cy="36750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 flipH="1">
                <a:off x="1563207" y="1498685"/>
                <a:ext cx="3054000" cy="27339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 flipH="1">
                <a:off x="2017044" y="113713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 flipH="1">
                <a:off x="1372978" y="1655879"/>
                <a:ext cx="3054000" cy="32034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311" name="Google Shape;311;p3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2198906" y="1759253"/>
                <a:ext cx="1841318" cy="2212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2" name="Google Shape;312;p34"/>
              <p:cNvSpPr/>
              <p:nvPr/>
            </p:nvSpPr>
            <p:spPr>
              <a:xfrm flipH="1">
                <a:off x="2661348" y="2266725"/>
                <a:ext cx="1765200" cy="166710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313" name="Google Shape;313;p3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2755727" y="2452330"/>
                <a:ext cx="1077555" cy="1044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ine Shape" id="314" name="Google Shape;314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2962478" y="5949254"/>
              <a:ext cx="1464296" cy="818563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5" name="Google Shape;31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5" y="287976"/>
            <a:ext cx="1640896" cy="103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/>
        </p:nvSpPr>
        <p:spPr>
          <a:xfrm>
            <a:off x="2406675" y="2753300"/>
            <a:ext cx="6629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We found that the current promotion has an impact on the two features of active_hours and purchases.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It seems like to be a relationship similar to trade off between them, </a:t>
            </a:r>
            <a:r>
              <a:rPr b="1" lang="zh-CN" sz="1500">
                <a:latin typeface="Times New Roman"/>
                <a:ea typeface="Times New Roman"/>
                <a:cs typeface="Times New Roman"/>
                <a:sym typeface="Times New Roman"/>
              </a:rPr>
              <a:t>but in fact they are not really trade offs. t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377555" y="2092828"/>
            <a:ext cx="16278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“TRADE OFF”？</a:t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377550" y="2657725"/>
            <a:ext cx="1801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FBE9CE"/>
                </a:solidFill>
              </a:rPr>
              <a:t>Between </a:t>
            </a:r>
            <a:r>
              <a:rPr b="1" lang="zh-CN" sz="1800">
                <a:solidFill>
                  <a:srgbClr val="FBE9CE"/>
                </a:solidFill>
              </a:rPr>
              <a:t>Playtime</a:t>
            </a:r>
            <a:r>
              <a:rPr lang="zh-CN" sz="1800">
                <a:solidFill>
                  <a:srgbClr val="FBE9CE"/>
                </a:solidFill>
              </a:rPr>
              <a:t> &amp;</a:t>
            </a:r>
            <a:endParaRPr sz="1800">
              <a:solidFill>
                <a:srgbClr val="FBE9C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BE9CE"/>
                </a:solidFill>
              </a:rPr>
              <a:t>Purchases</a:t>
            </a:r>
            <a:endParaRPr b="1" sz="1800">
              <a:solidFill>
                <a:srgbClr val="FBE9CE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/>
          <p:nvPr/>
        </p:nvSpPr>
        <p:spPr>
          <a:xfrm>
            <a:off x="-6363" y="0"/>
            <a:ext cx="4583700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63B8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951953" y="171049"/>
            <a:ext cx="3140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"Pay to Win" Metrics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885408" y="4662487"/>
            <a:ext cx="1772400" cy="1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900"/>
              <a:buFont typeface="Arial"/>
              <a:buNone/>
            </a:pPr>
            <a:r>
              <a:rPr b="0" i="0" lang="zh-CN" sz="900" u="none" cap="none" strike="noStrike">
                <a:solidFill>
                  <a:srgbClr val="163B8F"/>
                </a:solidFill>
                <a:latin typeface="Arial"/>
                <a:ea typeface="Arial"/>
                <a:cs typeface="Arial"/>
                <a:sym typeface="Arial"/>
              </a:rPr>
              <a:t>Created and designed by Plura.</a:t>
            </a:r>
            <a:endParaRPr sz="500"/>
          </a:p>
        </p:txBody>
      </p:sp>
      <p:sp>
        <p:nvSpPr>
          <p:cNvPr id="326" name="Google Shape;326;p35"/>
          <p:cNvSpPr txBox="1"/>
          <p:nvPr/>
        </p:nvSpPr>
        <p:spPr>
          <a:xfrm>
            <a:off x="5160875" y="95275"/>
            <a:ext cx="3640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"Farm to Win" Metrics</a:t>
            </a:r>
            <a:endParaRPr sz="2800">
              <a:solidFill>
                <a:srgbClr val="163B8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"/>
          <p:cNvSpPr txBox="1"/>
          <p:nvPr/>
        </p:nvSpPr>
        <p:spPr>
          <a:xfrm>
            <a:off x="951950" y="3482025"/>
            <a:ext cx="77523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 the stage where we already know...​</a:t>
            </a:r>
            <a:endParaRPr sz="18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999999"/>
                </a:solidFill>
              </a:rPr>
              <a:t>•</a:t>
            </a:r>
            <a:r>
              <a:rPr lang="zh-CN" sz="18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promotion is effective​ in general</a:t>
            </a:r>
            <a:endParaRPr sz="18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rgbClr val="999999"/>
                </a:solidFill>
              </a:rPr>
              <a:t>•</a:t>
            </a:r>
            <a:r>
              <a:rPr lang="zh-CN" sz="18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“tradeoff like” relationship   between "farm to win" and "pay to win" exists​</a:t>
            </a:r>
            <a:endParaRPr sz="18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next topic is to identify what promotion is considered better.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82" y="833175"/>
            <a:ext cx="2917268" cy="245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125" y="833175"/>
            <a:ext cx="3036225" cy="24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/>
        </p:nvSpPr>
        <p:spPr>
          <a:xfrm>
            <a:off x="2366451" y="734750"/>
            <a:ext cx="63483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terms of “pay-to-win” metrics, promotions work for sure, but how?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-6363" y="0"/>
            <a:ext cx="2372804" cy="5143500"/>
          </a:xfrm>
          <a:prstGeom prst="rect">
            <a:avLst/>
          </a:prstGeom>
          <a:solidFill>
            <a:srgbClr val="163B8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2366451" y="1784775"/>
            <a:ext cx="6179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did promotion do?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chemeClr val="dk1"/>
                </a:solidFill>
              </a:rPr>
              <a:t>•</a:t>
            </a:r>
            <a:r>
              <a:rPr lang="zh-C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Conversion rate increased: Potential users converted (0 → 1)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500">
                <a:solidFill>
                  <a:schemeClr val="dk1"/>
                </a:solidFill>
              </a:rPr>
              <a:t>•</a:t>
            </a:r>
            <a:r>
              <a:rPr lang="zh-C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Purchase and revenue increased: stimulated paying users to pay more (1 → more)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b="1" lang="zh-C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Conclusion/ Assumption: 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rPr lang="zh-C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existence of promotion makes people want to pay; people are more </a:t>
            </a:r>
            <a:r>
              <a:rPr lang="zh-CN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impulsive</a:t>
            </a:r>
            <a:r>
              <a:rPr lang="zh-C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accepting promotion offers for reasons we need to identify</a:t>
            </a:r>
            <a:endParaRPr sz="1500"/>
          </a:p>
        </p:txBody>
      </p:sp>
      <p:sp>
        <p:nvSpPr>
          <p:cNvPr id="337" name="Google Shape;337;p36"/>
          <p:cNvSpPr txBox="1"/>
          <p:nvPr/>
        </p:nvSpPr>
        <p:spPr>
          <a:xfrm>
            <a:off x="3214020" y="4247486"/>
            <a:ext cx="49812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338" name="Google Shape;338;p36"/>
          <p:cNvSpPr txBox="1"/>
          <p:nvPr/>
        </p:nvSpPr>
        <p:spPr>
          <a:xfrm>
            <a:off x="280550" y="2021800"/>
            <a:ext cx="17094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Underlying Logic of</a:t>
            </a:r>
            <a:endParaRPr sz="19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Promotions</a:t>
            </a:r>
            <a:endParaRPr sz="19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E9CE"/>
              </a:buClr>
              <a:buSzPts val="1900"/>
              <a:buFont typeface="Arial"/>
              <a:buNone/>
            </a:pPr>
            <a:r>
              <a:rPr lang="zh-CN" sz="1900">
                <a:solidFill>
                  <a:srgbClr val="FBE9C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</a:t>
            </a:r>
            <a:endParaRPr sz="1900">
              <a:solidFill>
                <a:srgbClr val="FBE9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9" name="Google Shape;339;p36"/>
          <p:cNvGrpSpPr/>
          <p:nvPr/>
        </p:nvGrpSpPr>
        <p:grpSpPr>
          <a:xfrm>
            <a:off x="-1011069" y="-483462"/>
            <a:ext cx="2516002" cy="5312359"/>
            <a:chOff x="-56614" y="-31404"/>
            <a:chExt cx="6709338" cy="14166290"/>
          </a:xfrm>
        </p:grpSpPr>
        <p:grpSp>
          <p:nvGrpSpPr>
            <p:cNvPr id="340" name="Google Shape;340;p36"/>
            <p:cNvGrpSpPr/>
            <p:nvPr/>
          </p:nvGrpSpPr>
          <p:grpSpPr>
            <a:xfrm rot="420000">
              <a:off x="281960" y="314082"/>
              <a:ext cx="6032189" cy="5925295"/>
              <a:chOff x="-50801" y="-25401"/>
              <a:chExt cx="6032187" cy="5925293"/>
            </a:xfrm>
          </p:grpSpPr>
          <p:sp>
            <p:nvSpPr>
              <p:cNvPr id="341" name="Google Shape;341;p36"/>
              <p:cNvSpPr/>
              <p:nvPr/>
            </p:nvSpPr>
            <p:spPr>
              <a:xfrm flipH="1">
                <a:off x="607039" y="728864"/>
                <a:ext cx="4900157" cy="4900157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342" name="Google Shape;342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50801" y="898136"/>
                <a:ext cx="5357286" cy="5001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343" name="Google Shape;343;p3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1291172" y="1146197"/>
                <a:ext cx="469021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ircle Circle" id="344" name="Google Shape;344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rot="10800000">
                <a:off x="866748" y="847528"/>
                <a:ext cx="4505634" cy="45056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Oval Oval" id="345" name="Google Shape;345;p3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flipH="1">
                <a:off x="644086" y="-25401"/>
                <a:ext cx="4950957" cy="52396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6" name="Google Shape;346;p36"/>
              <p:cNvSpPr/>
              <p:nvPr/>
            </p:nvSpPr>
            <p:spPr>
              <a:xfrm flipH="1">
                <a:off x="1464729" y="1341491"/>
                <a:ext cx="3309672" cy="3674903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1563098" y="1498685"/>
                <a:ext cx="3054109" cy="2733950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2016934" y="1137139"/>
                <a:ext cx="3054110" cy="3203321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372868" y="1655879"/>
                <a:ext cx="3054110" cy="3203321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350" name="Google Shape;350;p3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flipH="1">
                <a:off x="2198906" y="1759253"/>
                <a:ext cx="1841318" cy="22128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1" name="Google Shape;351;p36"/>
              <p:cNvSpPr/>
              <p:nvPr/>
            </p:nvSpPr>
            <p:spPr>
              <a:xfrm flipH="1">
                <a:off x="2661430" y="2266725"/>
                <a:ext cx="1765118" cy="1667241"/>
              </a:xfrm>
              <a:prstGeom prst="ellipse">
                <a:avLst/>
              </a:prstGeom>
              <a:noFill/>
              <a:ln cap="flat" cmpd="sng" w="12700">
                <a:solidFill>
                  <a:srgbClr val="FAEED9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19050" lIns="19050" spcFirstLastPara="1" rIns="19050" wrap="square" tIns="190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9EDD5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Oval Oval" id="352" name="Google Shape;352;p3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2755727" y="2452330"/>
                <a:ext cx="1077555" cy="104402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Line Shape" id="353" name="Google Shape;353;p3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2962478" y="5949254"/>
              <a:ext cx="1464296" cy="81856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Google Shape;354;p36"/>
          <p:cNvSpPr txBox="1"/>
          <p:nvPr/>
        </p:nvSpPr>
        <p:spPr>
          <a:xfrm>
            <a:off x="2366450" y="252950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1</a:t>
            </a:r>
            <a:endParaRPr sz="6000">
              <a:solidFill>
                <a:srgbClr val="163B8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/>
        </p:nvSpPr>
        <p:spPr>
          <a:xfrm>
            <a:off x="622500" y="1105200"/>
            <a:ext cx="68040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Basically, there are only two major dimensions when measuring users’ impulsiveness stimulated by promotions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 1: How “hard” a user reacted to promotions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 2: How “fast” a user reacted to promotions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622500" y="492800"/>
            <a:ext cx="4813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3B8F"/>
              </a:buClr>
              <a:buSzPts val="6000"/>
              <a:buFont typeface="Arial"/>
              <a:buNone/>
            </a:pPr>
            <a:r>
              <a:rPr lang="zh-CN" sz="3200">
                <a:solidFill>
                  <a:srgbClr val="163B8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Promotion Design: Phase 1</a:t>
            </a:r>
            <a:endParaRPr sz="6000">
              <a:solidFill>
                <a:srgbClr val="163B8F"/>
              </a:solidFill>
            </a:endParaRPr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512" y="3179175"/>
            <a:ext cx="744826" cy="74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925" y="3179163"/>
            <a:ext cx="744850" cy="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7"/>
          <p:cNvSpPr txBox="1"/>
          <p:nvPr/>
        </p:nvSpPr>
        <p:spPr>
          <a:xfrm>
            <a:off x="791275" y="3873175"/>
            <a:ext cx="289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Term 1: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The amount of revenue generated for one purchase made under promotions. 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4039600" y="3873175"/>
            <a:ext cx="317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Term 2: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500">
                <a:latin typeface="Times New Roman"/>
                <a:ea typeface="Times New Roman"/>
                <a:cs typeface="Times New Roman"/>
                <a:sym typeface="Times New Roman"/>
              </a:rPr>
              <a:t>Number of days difference between the first purchase made when having or not having promotions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75" y="1961175"/>
            <a:ext cx="6391226" cy="155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975" y="1594200"/>
            <a:ext cx="2369126" cy="23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